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  <p:sldMasterId id="2147483672" r:id="rId6"/>
    <p:sldMasterId id="2147483679" r:id="rId7"/>
    <p:sldMasterId id="2147483691" r:id="rId8"/>
    <p:sldMasterId id="2147483703" r:id="rId9"/>
  </p:sldMasterIdLst>
  <p:notesMasterIdLst>
    <p:notesMasterId r:id="rId78"/>
  </p:notesMasterIdLst>
  <p:sldIdLst>
    <p:sldId id="1058" r:id="rId10"/>
    <p:sldId id="1069" r:id="rId11"/>
    <p:sldId id="1138" r:id="rId12"/>
    <p:sldId id="1143" r:id="rId13"/>
    <p:sldId id="1154" r:id="rId14"/>
    <p:sldId id="1155" r:id="rId15"/>
    <p:sldId id="1156" r:id="rId16"/>
    <p:sldId id="1157" r:id="rId17"/>
    <p:sldId id="911" r:id="rId18"/>
    <p:sldId id="258" r:id="rId19"/>
    <p:sldId id="262" r:id="rId20"/>
    <p:sldId id="865" r:id="rId21"/>
    <p:sldId id="1020" r:id="rId22"/>
    <p:sldId id="1046" r:id="rId23"/>
    <p:sldId id="902" r:id="rId24"/>
    <p:sldId id="903" r:id="rId25"/>
    <p:sldId id="266" r:id="rId26"/>
    <p:sldId id="268" r:id="rId27"/>
    <p:sldId id="860" r:id="rId28"/>
    <p:sldId id="1037" r:id="rId29"/>
    <p:sldId id="1038" r:id="rId30"/>
    <p:sldId id="1039" r:id="rId31"/>
    <p:sldId id="1019" r:id="rId32"/>
    <p:sldId id="966" r:id="rId33"/>
    <p:sldId id="967" r:id="rId34"/>
    <p:sldId id="1018" r:id="rId35"/>
    <p:sldId id="276" r:id="rId36"/>
    <p:sldId id="1041" r:id="rId37"/>
    <p:sldId id="1044" r:id="rId38"/>
    <p:sldId id="1043" r:id="rId39"/>
    <p:sldId id="1047" r:id="rId40"/>
    <p:sldId id="1048" r:id="rId41"/>
    <p:sldId id="1049" r:id="rId42"/>
    <p:sldId id="1050" r:id="rId43"/>
    <p:sldId id="1051" r:id="rId44"/>
    <p:sldId id="965" r:id="rId45"/>
    <p:sldId id="309" r:id="rId46"/>
    <p:sldId id="1052" r:id="rId47"/>
    <p:sldId id="1053" r:id="rId48"/>
    <p:sldId id="1054" r:id="rId49"/>
    <p:sldId id="1055" r:id="rId50"/>
    <p:sldId id="1056" r:id="rId51"/>
    <p:sldId id="261" r:id="rId52"/>
    <p:sldId id="1161" r:id="rId53"/>
    <p:sldId id="1158" r:id="rId54"/>
    <p:sldId id="265" r:id="rId55"/>
    <p:sldId id="1159" r:id="rId56"/>
    <p:sldId id="1090" r:id="rId57"/>
    <p:sldId id="1042" r:id="rId58"/>
    <p:sldId id="1092" r:id="rId59"/>
    <p:sldId id="1093" r:id="rId60"/>
    <p:sldId id="1160" r:id="rId61"/>
    <p:sldId id="971" r:id="rId62"/>
    <p:sldId id="862" r:id="rId63"/>
    <p:sldId id="888" r:id="rId64"/>
    <p:sldId id="889" r:id="rId65"/>
    <p:sldId id="831" r:id="rId66"/>
    <p:sldId id="821" r:id="rId67"/>
    <p:sldId id="837" r:id="rId68"/>
    <p:sldId id="832" r:id="rId69"/>
    <p:sldId id="973" r:id="rId70"/>
    <p:sldId id="1012" r:id="rId71"/>
    <p:sldId id="1013" r:id="rId72"/>
    <p:sldId id="1014" r:id="rId73"/>
    <p:sldId id="1015" r:id="rId74"/>
    <p:sldId id="1016" r:id="rId75"/>
    <p:sldId id="1017" r:id="rId76"/>
    <p:sldId id="1162" r:id="rId7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arolina" initials="AC" lastIdx="1" clrIdx="0">
    <p:extLst>
      <p:ext uri="{19B8F6BF-5375-455C-9EA6-DF929625EA0E}">
        <p15:presenceInfo xmlns:p15="http://schemas.microsoft.com/office/powerpoint/2012/main" userId="Ana Caro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7F078-413C-463F-9130-1AD8CAC3C6EA}" v="51" dt="2025-04-16T00:49:50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82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B4E6C-62E3-4705-8950-801ADA16669E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4562C68-AD75-47BE-AA79-AA621171516E}">
      <dgm:prSet/>
      <dgm:spPr/>
      <dgm:t>
        <a:bodyPr/>
        <a:lstStyle/>
        <a:p>
          <a:pPr algn="ctr"/>
          <a:r>
            <a:rPr lang="pt-BR" b="1" dirty="0"/>
            <a:t>DÉFICIT E ATIVOS</a:t>
          </a:r>
          <a:endParaRPr lang="pt-BR" dirty="0"/>
        </a:p>
      </dgm:t>
    </dgm:pt>
    <dgm:pt modelId="{5CE3B69F-ABFD-4A47-9B92-10C3E58A6260}" type="parTrans" cxnId="{92833932-718B-49F6-AEA0-45888C9C2E7F}">
      <dgm:prSet/>
      <dgm:spPr/>
      <dgm:t>
        <a:bodyPr/>
        <a:lstStyle/>
        <a:p>
          <a:endParaRPr lang="pt-BR"/>
        </a:p>
      </dgm:t>
    </dgm:pt>
    <dgm:pt modelId="{FC9015FC-A94F-408F-B5D1-9285B1C14BBA}" type="sibTrans" cxnId="{92833932-718B-49F6-AEA0-45888C9C2E7F}">
      <dgm:prSet/>
      <dgm:spPr/>
      <dgm:t>
        <a:bodyPr/>
        <a:lstStyle/>
        <a:p>
          <a:endParaRPr lang="pt-BR"/>
        </a:p>
      </dgm:t>
    </dgm:pt>
    <dgm:pt modelId="{251AE96B-8E52-4040-9E6E-D76B3383492F}">
      <dgm:prSet/>
      <dgm:spPr/>
      <dgm:t>
        <a:bodyPr/>
        <a:lstStyle/>
        <a:p>
          <a:pPr algn="ctr"/>
          <a:r>
            <a:rPr lang="pt-BR" dirty="0"/>
            <a:t>Valor em aplicação: </a:t>
          </a:r>
          <a:r>
            <a:rPr lang="pt-BR" b="1" dirty="0"/>
            <a:t>R$ 110.000.000,00</a:t>
          </a:r>
        </a:p>
      </dgm:t>
    </dgm:pt>
    <dgm:pt modelId="{D219F399-860C-4254-AC10-A607284F4013}" type="parTrans" cxnId="{D7B58C57-4E29-41F0-83FC-89014DB26E2C}">
      <dgm:prSet/>
      <dgm:spPr/>
      <dgm:t>
        <a:bodyPr/>
        <a:lstStyle/>
        <a:p>
          <a:endParaRPr lang="pt-BR"/>
        </a:p>
      </dgm:t>
    </dgm:pt>
    <dgm:pt modelId="{346DC6FF-A7EA-4457-A037-8D3DDC6F9E86}" type="sibTrans" cxnId="{D7B58C57-4E29-41F0-83FC-89014DB26E2C}">
      <dgm:prSet/>
      <dgm:spPr/>
      <dgm:t>
        <a:bodyPr/>
        <a:lstStyle/>
        <a:p>
          <a:endParaRPr lang="pt-BR"/>
        </a:p>
      </dgm:t>
    </dgm:pt>
    <dgm:pt modelId="{FB23A9D7-3495-4F6B-AB9F-C03B7D594CDE}">
      <dgm:prSet/>
      <dgm:spPr/>
      <dgm:t>
        <a:bodyPr/>
        <a:lstStyle/>
        <a:p>
          <a:pPr algn="ctr"/>
          <a:r>
            <a:rPr lang="pt-BR" dirty="0" err="1"/>
            <a:t>Deficit</a:t>
          </a:r>
          <a:r>
            <a:rPr lang="pt-BR" dirty="0"/>
            <a:t>: </a:t>
          </a:r>
          <a:r>
            <a:rPr lang="pt-BR" b="1" dirty="0"/>
            <a:t>R$ 246.383.105,29 (negativo)</a:t>
          </a:r>
        </a:p>
      </dgm:t>
    </dgm:pt>
    <dgm:pt modelId="{9FA63A46-9D18-49D4-94CB-D9DBBF5BF56D}" type="parTrans" cxnId="{8ECBF495-215A-4F5C-95CC-A21231CB5E31}">
      <dgm:prSet/>
      <dgm:spPr/>
      <dgm:t>
        <a:bodyPr/>
        <a:lstStyle/>
        <a:p>
          <a:endParaRPr lang="pt-BR"/>
        </a:p>
      </dgm:t>
    </dgm:pt>
    <dgm:pt modelId="{48753F11-BE55-43C1-9310-4F5B58EFB3CC}" type="sibTrans" cxnId="{8ECBF495-215A-4F5C-95CC-A21231CB5E31}">
      <dgm:prSet/>
      <dgm:spPr/>
      <dgm:t>
        <a:bodyPr/>
        <a:lstStyle/>
        <a:p>
          <a:endParaRPr lang="pt-BR"/>
        </a:p>
      </dgm:t>
    </dgm:pt>
    <dgm:pt modelId="{C4AED72B-A82F-43DE-9772-033EACDC6409}" type="pres">
      <dgm:prSet presAssocID="{C2AB4E6C-62E3-4705-8950-801ADA16669E}" presName="linear" presStyleCnt="0">
        <dgm:presLayoutVars>
          <dgm:animLvl val="lvl"/>
          <dgm:resizeHandles val="exact"/>
        </dgm:presLayoutVars>
      </dgm:prSet>
      <dgm:spPr/>
    </dgm:pt>
    <dgm:pt modelId="{1329B7DC-A40C-405E-A9D3-11409200384A}" type="pres">
      <dgm:prSet presAssocID="{24562C68-AD75-47BE-AA79-AA62117151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A35302-E6DF-410E-9A5C-65F082EBB5FD}" type="pres">
      <dgm:prSet presAssocID="{FC9015FC-A94F-408F-B5D1-9285B1C14BBA}" presName="spacer" presStyleCnt="0"/>
      <dgm:spPr/>
    </dgm:pt>
    <dgm:pt modelId="{7ED70EF7-951E-4001-B69D-63CD601854BE}" type="pres">
      <dgm:prSet presAssocID="{251AE96B-8E52-4040-9E6E-D76B338349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71415C-722F-4AB2-8465-9DEFEBA366EB}" type="pres">
      <dgm:prSet presAssocID="{346DC6FF-A7EA-4457-A037-8D3DDC6F9E86}" presName="spacer" presStyleCnt="0"/>
      <dgm:spPr/>
    </dgm:pt>
    <dgm:pt modelId="{1BB14A24-156B-4902-A6F3-9B901E21A86B}" type="pres">
      <dgm:prSet presAssocID="{FB23A9D7-3495-4F6B-AB9F-C03B7D594C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0F8113-9971-4283-B808-79951EAFB067}" type="presOf" srcId="{C2AB4E6C-62E3-4705-8950-801ADA16669E}" destId="{C4AED72B-A82F-43DE-9772-033EACDC6409}" srcOrd="0" destOrd="0" presId="urn:microsoft.com/office/officeart/2005/8/layout/vList2"/>
    <dgm:cxn modelId="{92833932-718B-49F6-AEA0-45888C9C2E7F}" srcId="{C2AB4E6C-62E3-4705-8950-801ADA16669E}" destId="{24562C68-AD75-47BE-AA79-AA621171516E}" srcOrd="0" destOrd="0" parTransId="{5CE3B69F-ABFD-4A47-9B92-10C3E58A6260}" sibTransId="{FC9015FC-A94F-408F-B5D1-9285B1C14BBA}"/>
    <dgm:cxn modelId="{1AA0B65B-E7AB-4244-A4CB-1E63625095EE}" type="presOf" srcId="{251AE96B-8E52-4040-9E6E-D76B3383492F}" destId="{7ED70EF7-951E-4001-B69D-63CD601854BE}" srcOrd="0" destOrd="0" presId="urn:microsoft.com/office/officeart/2005/8/layout/vList2"/>
    <dgm:cxn modelId="{F5AA435F-C8AB-4398-A0D8-6DF6CB4D7FA8}" type="presOf" srcId="{FB23A9D7-3495-4F6B-AB9F-C03B7D594CDE}" destId="{1BB14A24-156B-4902-A6F3-9B901E21A86B}" srcOrd="0" destOrd="0" presId="urn:microsoft.com/office/officeart/2005/8/layout/vList2"/>
    <dgm:cxn modelId="{AA09B454-D88F-4022-959A-FAF7AADD9898}" type="presOf" srcId="{24562C68-AD75-47BE-AA79-AA621171516E}" destId="{1329B7DC-A40C-405E-A9D3-11409200384A}" srcOrd="0" destOrd="0" presId="urn:microsoft.com/office/officeart/2005/8/layout/vList2"/>
    <dgm:cxn modelId="{D7B58C57-4E29-41F0-83FC-89014DB26E2C}" srcId="{C2AB4E6C-62E3-4705-8950-801ADA16669E}" destId="{251AE96B-8E52-4040-9E6E-D76B3383492F}" srcOrd="1" destOrd="0" parTransId="{D219F399-860C-4254-AC10-A607284F4013}" sibTransId="{346DC6FF-A7EA-4457-A037-8D3DDC6F9E86}"/>
    <dgm:cxn modelId="{8ECBF495-215A-4F5C-95CC-A21231CB5E31}" srcId="{C2AB4E6C-62E3-4705-8950-801ADA16669E}" destId="{FB23A9D7-3495-4F6B-AB9F-C03B7D594CDE}" srcOrd="2" destOrd="0" parTransId="{9FA63A46-9D18-49D4-94CB-D9DBBF5BF56D}" sibTransId="{48753F11-BE55-43C1-9310-4F5B58EFB3CC}"/>
    <dgm:cxn modelId="{E78E3891-40B3-4DF4-97A1-7608E9110242}" type="presParOf" srcId="{C4AED72B-A82F-43DE-9772-033EACDC6409}" destId="{1329B7DC-A40C-405E-A9D3-11409200384A}" srcOrd="0" destOrd="0" presId="urn:microsoft.com/office/officeart/2005/8/layout/vList2"/>
    <dgm:cxn modelId="{33186F77-B760-49F5-A8D8-CA3C8FB4F1E6}" type="presParOf" srcId="{C4AED72B-A82F-43DE-9772-033EACDC6409}" destId="{C5A35302-E6DF-410E-9A5C-65F082EBB5FD}" srcOrd="1" destOrd="0" presId="urn:microsoft.com/office/officeart/2005/8/layout/vList2"/>
    <dgm:cxn modelId="{3E99EC27-409B-42BB-B77F-7E7890532276}" type="presParOf" srcId="{C4AED72B-A82F-43DE-9772-033EACDC6409}" destId="{7ED70EF7-951E-4001-B69D-63CD601854BE}" srcOrd="2" destOrd="0" presId="urn:microsoft.com/office/officeart/2005/8/layout/vList2"/>
    <dgm:cxn modelId="{891CAA54-969D-42C2-BA24-246F82D0013C}" type="presParOf" srcId="{C4AED72B-A82F-43DE-9772-033EACDC6409}" destId="{5071415C-722F-4AB2-8465-9DEFEBA366EB}" srcOrd="3" destOrd="0" presId="urn:microsoft.com/office/officeart/2005/8/layout/vList2"/>
    <dgm:cxn modelId="{E1E4F7ED-B37C-4994-8467-E7636272B620}" type="presParOf" srcId="{C4AED72B-A82F-43DE-9772-033EACDC6409}" destId="{1BB14A24-156B-4902-A6F3-9B901E21A8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2D1AD6-016A-4863-BD35-3CD7CC96A17F}" type="doc">
      <dgm:prSet loTypeId="urn:microsoft.com/office/officeart/2018/2/layout/IconLabel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4659C-B442-4BC9-AB9A-910FB296CA7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Ofício Circular 11/2020 </a:t>
          </a:r>
          <a:r>
            <a:rPr lang="pt-BR" dirty="0"/>
            <a:t>(custeio apenas de aposentadoria e pensão)</a:t>
          </a:r>
          <a:endParaRPr lang="en-US" dirty="0"/>
        </a:p>
      </dgm:t>
    </dgm:pt>
    <dgm:pt modelId="{FB6A89FE-A72B-4FAF-92AF-C3F499A4FEB8}" type="parTrans" cxnId="{C247A6BA-3255-4A44-A5DF-3FBBA13F9EC9}">
      <dgm:prSet/>
      <dgm:spPr/>
      <dgm:t>
        <a:bodyPr/>
        <a:lstStyle/>
        <a:p>
          <a:endParaRPr lang="en-US"/>
        </a:p>
      </dgm:t>
    </dgm:pt>
    <dgm:pt modelId="{BF7384F6-CDA3-4B07-A7FC-40B361437B17}" type="sibTrans" cxnId="{C247A6BA-3255-4A44-A5DF-3FBBA13F9EC9}">
      <dgm:prSet/>
      <dgm:spPr/>
      <dgm:t>
        <a:bodyPr/>
        <a:lstStyle/>
        <a:p>
          <a:endParaRPr lang="en-US"/>
        </a:p>
      </dgm:t>
    </dgm:pt>
    <dgm:pt modelId="{0B2C4C1A-E41A-45CD-A20F-B54C4430673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Ofício Circular 19/2021 </a:t>
          </a:r>
          <a:r>
            <a:rPr lang="pt-BR" dirty="0"/>
            <a:t>(reforma não é obrigatória e exige cuidados formais)</a:t>
          </a:r>
          <a:endParaRPr lang="en-US" dirty="0"/>
        </a:p>
      </dgm:t>
    </dgm:pt>
    <dgm:pt modelId="{4340CFD7-C846-44F1-8EB8-DE6D9C342FD4}" type="parTrans" cxnId="{FEB1EC6E-0090-4AB1-B2CE-9D4193F8253F}">
      <dgm:prSet/>
      <dgm:spPr/>
      <dgm:t>
        <a:bodyPr/>
        <a:lstStyle/>
        <a:p>
          <a:endParaRPr lang="en-US"/>
        </a:p>
      </dgm:t>
    </dgm:pt>
    <dgm:pt modelId="{E0610341-A0E8-4DCD-85E0-6860A5EA2F0E}" type="sibTrans" cxnId="{FEB1EC6E-0090-4AB1-B2CE-9D4193F8253F}">
      <dgm:prSet/>
      <dgm:spPr/>
      <dgm:t>
        <a:bodyPr/>
        <a:lstStyle/>
        <a:p>
          <a:endParaRPr lang="en-US"/>
        </a:p>
      </dgm:t>
    </dgm:pt>
    <dgm:pt modelId="{478DA253-CB53-49D6-A236-06FD23A9DC1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Ofício Circular 25/2022 </a:t>
          </a:r>
          <a:r>
            <a:rPr lang="pt-BR" dirty="0"/>
            <a:t>(reitera o conteúdo do Ofício Circular 19/2021)</a:t>
          </a:r>
          <a:endParaRPr lang="en-US" dirty="0"/>
        </a:p>
      </dgm:t>
    </dgm:pt>
    <dgm:pt modelId="{77DD165E-360D-42B9-B127-E7F85CDB808B}" type="parTrans" cxnId="{23AFE0D8-BCAC-48D5-80B2-DF6C45561D30}">
      <dgm:prSet/>
      <dgm:spPr/>
      <dgm:t>
        <a:bodyPr/>
        <a:lstStyle/>
        <a:p>
          <a:endParaRPr lang="en-US"/>
        </a:p>
      </dgm:t>
    </dgm:pt>
    <dgm:pt modelId="{B38CD4C7-8CFC-4E18-BE29-810867670303}" type="sibTrans" cxnId="{23AFE0D8-BCAC-48D5-80B2-DF6C45561D30}">
      <dgm:prSet/>
      <dgm:spPr/>
      <dgm:t>
        <a:bodyPr/>
        <a:lstStyle/>
        <a:p>
          <a:endParaRPr lang="en-US"/>
        </a:p>
      </dgm:t>
    </dgm:pt>
    <dgm:pt modelId="{F5032A01-BFC2-42A1-8974-A973CFB4A41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 dirty="0"/>
            <a:t>Ofício Circular 38/2024 </a:t>
          </a:r>
          <a:r>
            <a:rPr lang="pt-BR" dirty="0"/>
            <a:t>(reitera o conteúdo do Ofício Circular 19/2021)</a:t>
          </a:r>
          <a:endParaRPr lang="en-US" dirty="0"/>
        </a:p>
      </dgm:t>
    </dgm:pt>
    <dgm:pt modelId="{B7AC524C-D3D7-4EE9-9BD8-D7AF01ADB2B7}" type="parTrans" cxnId="{23BE37FD-15E5-4D75-8302-AF14085CE7C4}">
      <dgm:prSet/>
      <dgm:spPr/>
      <dgm:t>
        <a:bodyPr/>
        <a:lstStyle/>
        <a:p>
          <a:endParaRPr lang="en-US"/>
        </a:p>
      </dgm:t>
    </dgm:pt>
    <dgm:pt modelId="{BAD95B43-81F9-4C43-AE4D-D4258913ADF9}" type="sibTrans" cxnId="{23BE37FD-15E5-4D75-8302-AF14085CE7C4}">
      <dgm:prSet/>
      <dgm:spPr/>
      <dgm:t>
        <a:bodyPr/>
        <a:lstStyle/>
        <a:p>
          <a:endParaRPr lang="en-US"/>
        </a:p>
      </dgm:t>
    </dgm:pt>
    <dgm:pt modelId="{2082CBF6-553C-4AF4-ACE5-262DC9B495B7}" type="pres">
      <dgm:prSet presAssocID="{E82D1AD6-016A-4863-BD35-3CD7CC96A17F}" presName="root" presStyleCnt="0">
        <dgm:presLayoutVars>
          <dgm:dir/>
          <dgm:resizeHandles val="exact"/>
        </dgm:presLayoutVars>
      </dgm:prSet>
      <dgm:spPr/>
    </dgm:pt>
    <dgm:pt modelId="{65046E9E-71D2-4CAF-9FC0-5E7DD708B220}" type="pres">
      <dgm:prSet presAssocID="{0184659C-B442-4BC9-AB9A-910FB296CA7F}" presName="compNode" presStyleCnt="0"/>
      <dgm:spPr/>
    </dgm:pt>
    <dgm:pt modelId="{AAC3EF8B-15BD-4C15-BFEE-D9505EF58AA3}" type="pres">
      <dgm:prSet presAssocID="{0184659C-B442-4BC9-AB9A-910FB296CA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714B23FF-2CA6-4B38-816B-D2D415D58851}" type="pres">
      <dgm:prSet presAssocID="{0184659C-B442-4BC9-AB9A-910FB296CA7F}" presName="spaceRect" presStyleCnt="0"/>
      <dgm:spPr/>
    </dgm:pt>
    <dgm:pt modelId="{AC17BC5F-DE9A-473B-BA5E-5F09FC172AEC}" type="pres">
      <dgm:prSet presAssocID="{0184659C-B442-4BC9-AB9A-910FB296CA7F}" presName="textRect" presStyleLbl="revTx" presStyleIdx="0" presStyleCnt="4">
        <dgm:presLayoutVars>
          <dgm:chMax val="1"/>
          <dgm:chPref val="1"/>
        </dgm:presLayoutVars>
      </dgm:prSet>
      <dgm:spPr/>
    </dgm:pt>
    <dgm:pt modelId="{3B12E47B-6B40-4EED-B80C-2E861A9C5381}" type="pres">
      <dgm:prSet presAssocID="{BF7384F6-CDA3-4B07-A7FC-40B361437B17}" presName="sibTrans" presStyleCnt="0"/>
      <dgm:spPr/>
    </dgm:pt>
    <dgm:pt modelId="{19709274-8967-4F28-A2DB-A30EDD99651A}" type="pres">
      <dgm:prSet presAssocID="{0B2C4C1A-E41A-45CD-A20F-B54C44306735}" presName="compNode" presStyleCnt="0"/>
      <dgm:spPr/>
    </dgm:pt>
    <dgm:pt modelId="{2EDCF8B0-9D76-4B78-A425-2081D9BF7562}" type="pres">
      <dgm:prSet presAssocID="{0B2C4C1A-E41A-45CD-A20F-B54C443067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sos Desiguais estrutura de tópicos"/>
        </a:ext>
      </dgm:extLst>
    </dgm:pt>
    <dgm:pt modelId="{C00C6203-D961-4897-83EB-AFAE155170E8}" type="pres">
      <dgm:prSet presAssocID="{0B2C4C1A-E41A-45CD-A20F-B54C44306735}" presName="spaceRect" presStyleCnt="0"/>
      <dgm:spPr/>
    </dgm:pt>
    <dgm:pt modelId="{46A83347-7414-4987-9660-2FF16B919569}" type="pres">
      <dgm:prSet presAssocID="{0B2C4C1A-E41A-45CD-A20F-B54C44306735}" presName="textRect" presStyleLbl="revTx" presStyleIdx="1" presStyleCnt="4">
        <dgm:presLayoutVars>
          <dgm:chMax val="1"/>
          <dgm:chPref val="1"/>
        </dgm:presLayoutVars>
      </dgm:prSet>
      <dgm:spPr/>
    </dgm:pt>
    <dgm:pt modelId="{DA06A369-37B3-450E-B604-5C12C079ED05}" type="pres">
      <dgm:prSet presAssocID="{E0610341-A0E8-4DCD-85E0-6860A5EA2F0E}" presName="sibTrans" presStyleCnt="0"/>
      <dgm:spPr/>
    </dgm:pt>
    <dgm:pt modelId="{A4CB4CB1-6DEC-4AE2-8ACB-6ED6D32AE49D}" type="pres">
      <dgm:prSet presAssocID="{478DA253-CB53-49D6-A236-06FD23A9DC18}" presName="compNode" presStyleCnt="0"/>
      <dgm:spPr/>
    </dgm:pt>
    <dgm:pt modelId="{CB736C99-235B-4923-A190-CB7EF6C848B2}" type="pres">
      <dgm:prSet presAssocID="{478DA253-CB53-49D6-A236-06FD23A9DC1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írculos com setas com preenchimento sólido"/>
        </a:ext>
      </dgm:extLst>
    </dgm:pt>
    <dgm:pt modelId="{E1308F3C-05A9-4D1A-9B0C-D0F8D9DB5D9F}" type="pres">
      <dgm:prSet presAssocID="{478DA253-CB53-49D6-A236-06FD23A9DC18}" presName="spaceRect" presStyleCnt="0"/>
      <dgm:spPr/>
    </dgm:pt>
    <dgm:pt modelId="{C514FBA1-781C-476B-B693-4F385BB204C1}" type="pres">
      <dgm:prSet presAssocID="{478DA253-CB53-49D6-A236-06FD23A9DC18}" presName="textRect" presStyleLbl="revTx" presStyleIdx="2" presStyleCnt="4">
        <dgm:presLayoutVars>
          <dgm:chMax val="1"/>
          <dgm:chPref val="1"/>
        </dgm:presLayoutVars>
      </dgm:prSet>
      <dgm:spPr/>
    </dgm:pt>
    <dgm:pt modelId="{5FE9CE9D-DF5D-4C7F-A578-C82FAB6CEE37}" type="pres">
      <dgm:prSet presAssocID="{B38CD4C7-8CFC-4E18-BE29-810867670303}" presName="sibTrans" presStyleCnt="0"/>
      <dgm:spPr/>
    </dgm:pt>
    <dgm:pt modelId="{6277A7CB-2772-4991-8C56-2371ACE24885}" type="pres">
      <dgm:prSet presAssocID="{F5032A01-BFC2-42A1-8974-A973CFB4A417}" presName="compNode" presStyleCnt="0"/>
      <dgm:spPr/>
    </dgm:pt>
    <dgm:pt modelId="{8D33F8FE-2F54-47A8-9824-D0490C918C81}" type="pres">
      <dgm:prSet presAssocID="{F5032A01-BFC2-42A1-8974-A973CFB4A417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írculos com setas com preenchimento sólido"/>
        </a:ext>
      </dgm:extLst>
    </dgm:pt>
    <dgm:pt modelId="{228937C4-C411-4694-9273-E8C5B3E62512}" type="pres">
      <dgm:prSet presAssocID="{F5032A01-BFC2-42A1-8974-A973CFB4A417}" presName="spaceRect" presStyleCnt="0"/>
      <dgm:spPr/>
    </dgm:pt>
    <dgm:pt modelId="{056677F6-9B92-41AC-84BA-769CA8FAD4A4}" type="pres">
      <dgm:prSet presAssocID="{F5032A01-BFC2-42A1-8974-A973CFB4A41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6875F10-89BF-4322-B55D-5227CFA7D764}" type="presOf" srcId="{0184659C-B442-4BC9-AB9A-910FB296CA7F}" destId="{AC17BC5F-DE9A-473B-BA5E-5F09FC172AEC}" srcOrd="0" destOrd="0" presId="urn:microsoft.com/office/officeart/2018/2/layout/IconLabelList"/>
    <dgm:cxn modelId="{EEB24F5C-65F0-43AF-9B96-F7989B0A6158}" type="presOf" srcId="{E82D1AD6-016A-4863-BD35-3CD7CC96A17F}" destId="{2082CBF6-553C-4AF4-ACE5-262DC9B495B7}" srcOrd="0" destOrd="0" presId="urn:microsoft.com/office/officeart/2018/2/layout/IconLabelList"/>
    <dgm:cxn modelId="{3768D265-38F5-4FC7-BECF-FFC0FBB8F75B}" type="presOf" srcId="{0B2C4C1A-E41A-45CD-A20F-B54C44306735}" destId="{46A83347-7414-4987-9660-2FF16B919569}" srcOrd="0" destOrd="0" presId="urn:microsoft.com/office/officeart/2018/2/layout/IconLabelList"/>
    <dgm:cxn modelId="{5BF89A47-C106-4FA8-A083-FE35F6CE3CCD}" type="presOf" srcId="{F5032A01-BFC2-42A1-8974-A973CFB4A417}" destId="{056677F6-9B92-41AC-84BA-769CA8FAD4A4}" srcOrd="0" destOrd="0" presId="urn:microsoft.com/office/officeart/2018/2/layout/IconLabelList"/>
    <dgm:cxn modelId="{FEB1EC6E-0090-4AB1-B2CE-9D4193F8253F}" srcId="{E82D1AD6-016A-4863-BD35-3CD7CC96A17F}" destId="{0B2C4C1A-E41A-45CD-A20F-B54C44306735}" srcOrd="1" destOrd="0" parTransId="{4340CFD7-C846-44F1-8EB8-DE6D9C342FD4}" sibTransId="{E0610341-A0E8-4DCD-85E0-6860A5EA2F0E}"/>
    <dgm:cxn modelId="{C247A6BA-3255-4A44-A5DF-3FBBA13F9EC9}" srcId="{E82D1AD6-016A-4863-BD35-3CD7CC96A17F}" destId="{0184659C-B442-4BC9-AB9A-910FB296CA7F}" srcOrd="0" destOrd="0" parTransId="{FB6A89FE-A72B-4FAF-92AF-C3F499A4FEB8}" sibTransId="{BF7384F6-CDA3-4B07-A7FC-40B361437B17}"/>
    <dgm:cxn modelId="{23AFE0D8-BCAC-48D5-80B2-DF6C45561D30}" srcId="{E82D1AD6-016A-4863-BD35-3CD7CC96A17F}" destId="{478DA253-CB53-49D6-A236-06FD23A9DC18}" srcOrd="2" destOrd="0" parTransId="{77DD165E-360D-42B9-B127-E7F85CDB808B}" sibTransId="{B38CD4C7-8CFC-4E18-BE29-810867670303}"/>
    <dgm:cxn modelId="{23BE37FD-15E5-4D75-8302-AF14085CE7C4}" srcId="{E82D1AD6-016A-4863-BD35-3CD7CC96A17F}" destId="{F5032A01-BFC2-42A1-8974-A973CFB4A417}" srcOrd="3" destOrd="0" parTransId="{B7AC524C-D3D7-4EE9-9BD8-D7AF01ADB2B7}" sibTransId="{BAD95B43-81F9-4C43-AE4D-D4258913ADF9}"/>
    <dgm:cxn modelId="{423078FE-2D93-48D1-A88F-5E6C78CD229C}" type="presOf" srcId="{478DA253-CB53-49D6-A236-06FD23A9DC18}" destId="{C514FBA1-781C-476B-B693-4F385BB204C1}" srcOrd="0" destOrd="0" presId="urn:microsoft.com/office/officeart/2018/2/layout/IconLabelList"/>
    <dgm:cxn modelId="{EDFE0E84-8AFD-46E8-A279-99E5D496DD95}" type="presParOf" srcId="{2082CBF6-553C-4AF4-ACE5-262DC9B495B7}" destId="{65046E9E-71D2-4CAF-9FC0-5E7DD708B220}" srcOrd="0" destOrd="0" presId="urn:microsoft.com/office/officeart/2018/2/layout/IconLabelList"/>
    <dgm:cxn modelId="{59E04147-AD9D-45EB-82E2-D8A5CE7B4F3B}" type="presParOf" srcId="{65046E9E-71D2-4CAF-9FC0-5E7DD708B220}" destId="{AAC3EF8B-15BD-4C15-BFEE-D9505EF58AA3}" srcOrd="0" destOrd="0" presId="urn:microsoft.com/office/officeart/2018/2/layout/IconLabelList"/>
    <dgm:cxn modelId="{1A5D6A2C-BC43-4542-9DDA-4746125E09D2}" type="presParOf" srcId="{65046E9E-71D2-4CAF-9FC0-5E7DD708B220}" destId="{714B23FF-2CA6-4B38-816B-D2D415D58851}" srcOrd="1" destOrd="0" presId="urn:microsoft.com/office/officeart/2018/2/layout/IconLabelList"/>
    <dgm:cxn modelId="{7C6EE4F7-28AE-497D-9CAD-0AE23DF683FD}" type="presParOf" srcId="{65046E9E-71D2-4CAF-9FC0-5E7DD708B220}" destId="{AC17BC5F-DE9A-473B-BA5E-5F09FC172AEC}" srcOrd="2" destOrd="0" presId="urn:microsoft.com/office/officeart/2018/2/layout/IconLabelList"/>
    <dgm:cxn modelId="{78ADD912-2FB6-4746-BD6F-FB1F73C885BF}" type="presParOf" srcId="{2082CBF6-553C-4AF4-ACE5-262DC9B495B7}" destId="{3B12E47B-6B40-4EED-B80C-2E861A9C5381}" srcOrd="1" destOrd="0" presId="urn:microsoft.com/office/officeart/2018/2/layout/IconLabelList"/>
    <dgm:cxn modelId="{4DE81F87-D5D5-4B91-A1A4-721913C3F65C}" type="presParOf" srcId="{2082CBF6-553C-4AF4-ACE5-262DC9B495B7}" destId="{19709274-8967-4F28-A2DB-A30EDD99651A}" srcOrd="2" destOrd="0" presId="urn:microsoft.com/office/officeart/2018/2/layout/IconLabelList"/>
    <dgm:cxn modelId="{43824723-C6BD-48FB-880B-8857C640A1AF}" type="presParOf" srcId="{19709274-8967-4F28-A2DB-A30EDD99651A}" destId="{2EDCF8B0-9D76-4B78-A425-2081D9BF7562}" srcOrd="0" destOrd="0" presId="urn:microsoft.com/office/officeart/2018/2/layout/IconLabelList"/>
    <dgm:cxn modelId="{41070AA5-387E-47FD-AA2A-88537D7DB613}" type="presParOf" srcId="{19709274-8967-4F28-A2DB-A30EDD99651A}" destId="{C00C6203-D961-4897-83EB-AFAE155170E8}" srcOrd="1" destOrd="0" presId="urn:microsoft.com/office/officeart/2018/2/layout/IconLabelList"/>
    <dgm:cxn modelId="{90AF49AC-2C1D-4A6F-B616-224AECFC14A7}" type="presParOf" srcId="{19709274-8967-4F28-A2DB-A30EDD99651A}" destId="{46A83347-7414-4987-9660-2FF16B919569}" srcOrd="2" destOrd="0" presId="urn:microsoft.com/office/officeart/2018/2/layout/IconLabelList"/>
    <dgm:cxn modelId="{506040E2-FAB5-4963-988E-628BF0526B64}" type="presParOf" srcId="{2082CBF6-553C-4AF4-ACE5-262DC9B495B7}" destId="{DA06A369-37B3-450E-B604-5C12C079ED05}" srcOrd="3" destOrd="0" presId="urn:microsoft.com/office/officeart/2018/2/layout/IconLabelList"/>
    <dgm:cxn modelId="{DD0DBFE9-F335-43A8-AA2A-01AEF51F68B8}" type="presParOf" srcId="{2082CBF6-553C-4AF4-ACE5-262DC9B495B7}" destId="{A4CB4CB1-6DEC-4AE2-8ACB-6ED6D32AE49D}" srcOrd="4" destOrd="0" presId="urn:microsoft.com/office/officeart/2018/2/layout/IconLabelList"/>
    <dgm:cxn modelId="{181E61E0-29CA-45B4-8A4D-F19D66AC1415}" type="presParOf" srcId="{A4CB4CB1-6DEC-4AE2-8ACB-6ED6D32AE49D}" destId="{CB736C99-235B-4923-A190-CB7EF6C848B2}" srcOrd="0" destOrd="0" presId="urn:microsoft.com/office/officeart/2018/2/layout/IconLabelList"/>
    <dgm:cxn modelId="{EE2F54C1-70DC-4C30-9A08-807BD95EAEDD}" type="presParOf" srcId="{A4CB4CB1-6DEC-4AE2-8ACB-6ED6D32AE49D}" destId="{E1308F3C-05A9-4D1A-9B0C-D0F8D9DB5D9F}" srcOrd="1" destOrd="0" presId="urn:microsoft.com/office/officeart/2018/2/layout/IconLabelList"/>
    <dgm:cxn modelId="{CF76C696-4A1F-43C8-AAF1-DDEE8E62E558}" type="presParOf" srcId="{A4CB4CB1-6DEC-4AE2-8ACB-6ED6D32AE49D}" destId="{C514FBA1-781C-476B-B693-4F385BB204C1}" srcOrd="2" destOrd="0" presId="urn:microsoft.com/office/officeart/2018/2/layout/IconLabelList"/>
    <dgm:cxn modelId="{D11A0CFE-DE8A-4FBD-9AC7-F38035479AC7}" type="presParOf" srcId="{2082CBF6-553C-4AF4-ACE5-262DC9B495B7}" destId="{5FE9CE9D-DF5D-4C7F-A578-C82FAB6CEE37}" srcOrd="5" destOrd="0" presId="urn:microsoft.com/office/officeart/2018/2/layout/IconLabelList"/>
    <dgm:cxn modelId="{95F22ED1-1CBF-443E-8029-D3D36F5387BE}" type="presParOf" srcId="{2082CBF6-553C-4AF4-ACE5-262DC9B495B7}" destId="{6277A7CB-2772-4991-8C56-2371ACE24885}" srcOrd="6" destOrd="0" presId="urn:microsoft.com/office/officeart/2018/2/layout/IconLabelList"/>
    <dgm:cxn modelId="{3DBC2E39-F056-40AD-BA72-8A038624B0A0}" type="presParOf" srcId="{6277A7CB-2772-4991-8C56-2371ACE24885}" destId="{8D33F8FE-2F54-47A8-9824-D0490C918C81}" srcOrd="0" destOrd="0" presId="urn:microsoft.com/office/officeart/2018/2/layout/IconLabelList"/>
    <dgm:cxn modelId="{E29FCD41-A9E5-4D04-A7B9-94E08BDD5E64}" type="presParOf" srcId="{6277A7CB-2772-4991-8C56-2371ACE24885}" destId="{228937C4-C411-4694-9273-E8C5B3E62512}" srcOrd="1" destOrd="0" presId="urn:microsoft.com/office/officeart/2018/2/layout/IconLabelList"/>
    <dgm:cxn modelId="{306C74F8-4F5D-4E1F-B24E-1051919884F8}" type="presParOf" srcId="{6277A7CB-2772-4991-8C56-2371ACE24885}" destId="{056677F6-9B92-41AC-84BA-769CA8FAD4A4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9B50E5-C3B3-4FCF-9A71-C2D00A7017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6129B-EADC-4B2C-AB1C-E53A78441E7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dirty="0"/>
            <a:t>PASSIVO ATUARIAL EM </a:t>
          </a:r>
          <a:r>
            <a:rPr lang="pt-BR" u="sng" dirty="0"/>
            <a:t>31/12/2023</a:t>
          </a:r>
          <a:r>
            <a:rPr lang="pt-BR" dirty="0"/>
            <a:t>: </a:t>
          </a:r>
          <a:r>
            <a:rPr lang="pt-BR" b="1" dirty="0"/>
            <a:t>R$ 241.297.180,04</a:t>
          </a:r>
          <a:endParaRPr lang="en-US" dirty="0"/>
        </a:p>
      </dgm:t>
    </dgm:pt>
    <dgm:pt modelId="{54E6063F-6F14-4FF7-87B1-6133D510CA7C}" type="parTrans" cxnId="{6B664FF0-1B1A-4316-8A22-7144C1A8DB27}">
      <dgm:prSet/>
      <dgm:spPr/>
      <dgm:t>
        <a:bodyPr/>
        <a:lstStyle/>
        <a:p>
          <a:endParaRPr lang="en-US"/>
        </a:p>
      </dgm:t>
    </dgm:pt>
    <dgm:pt modelId="{6377544C-C61C-4F22-99D9-06F403FC6A79}" type="sibTrans" cxnId="{6B664FF0-1B1A-4316-8A22-7144C1A8DB27}">
      <dgm:prSet/>
      <dgm:spPr/>
      <dgm:t>
        <a:bodyPr/>
        <a:lstStyle/>
        <a:p>
          <a:endParaRPr lang="en-US"/>
        </a:p>
      </dgm:t>
    </dgm:pt>
    <dgm:pt modelId="{F9902DF6-1057-4336-B925-106C969E34C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dirty="0"/>
            <a:t>PASSIVO ATUARIAL </a:t>
          </a:r>
          <a:r>
            <a:rPr lang="pt-BR" u="sng" dirty="0"/>
            <a:t>COM A REFORMA em 2024</a:t>
          </a:r>
          <a:r>
            <a:rPr lang="pt-BR" dirty="0"/>
            <a:t>:</a:t>
          </a:r>
          <a:r>
            <a:rPr lang="pt-BR" b="1" dirty="0"/>
            <a:t>  R$ 147.159.739,19</a:t>
          </a:r>
          <a:endParaRPr lang="en-US" dirty="0"/>
        </a:p>
      </dgm:t>
    </dgm:pt>
    <dgm:pt modelId="{653F71EC-557C-498A-9DDB-B91549E042E3}" type="parTrans" cxnId="{5F0930E2-2E28-42EB-B966-7D46A3372A5A}">
      <dgm:prSet/>
      <dgm:spPr/>
      <dgm:t>
        <a:bodyPr/>
        <a:lstStyle/>
        <a:p>
          <a:endParaRPr lang="en-US"/>
        </a:p>
      </dgm:t>
    </dgm:pt>
    <dgm:pt modelId="{4D7F3A25-7772-470B-BB8B-B87EC74B50C0}" type="sibTrans" cxnId="{5F0930E2-2E28-42EB-B966-7D46A3372A5A}">
      <dgm:prSet/>
      <dgm:spPr/>
      <dgm:t>
        <a:bodyPr/>
        <a:lstStyle/>
        <a:p>
          <a:endParaRPr lang="en-US"/>
        </a:p>
      </dgm:t>
    </dgm:pt>
    <dgm:pt modelId="{2BC07687-FFCF-4130-B9F1-B256F819DCA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b="0" dirty="0"/>
            <a:t>DIFERENÇA A MENOR: </a:t>
          </a:r>
          <a:r>
            <a:rPr lang="pt-BR" b="1" dirty="0"/>
            <a:t>R$ 94.137.440,85 </a:t>
          </a:r>
          <a:endParaRPr lang="en-US" b="1" dirty="0"/>
        </a:p>
      </dgm:t>
    </dgm:pt>
    <dgm:pt modelId="{47A2D437-0491-4B5E-8AF7-C5CE240F6629}" type="parTrans" cxnId="{770F52CB-CB20-4119-B64C-6DDF48B9D64F}">
      <dgm:prSet/>
      <dgm:spPr/>
      <dgm:t>
        <a:bodyPr/>
        <a:lstStyle/>
        <a:p>
          <a:endParaRPr lang="en-US"/>
        </a:p>
      </dgm:t>
    </dgm:pt>
    <dgm:pt modelId="{3F68AB1E-F302-45AD-A066-83547AB76004}" type="sibTrans" cxnId="{770F52CB-CB20-4119-B64C-6DDF48B9D64F}">
      <dgm:prSet/>
      <dgm:spPr/>
      <dgm:t>
        <a:bodyPr/>
        <a:lstStyle/>
        <a:p>
          <a:endParaRPr lang="en-US"/>
        </a:p>
      </dgm:t>
    </dgm:pt>
    <dgm:pt modelId="{2AB63F15-DCED-4EE3-B080-CEDD5BC769A7}" type="pres">
      <dgm:prSet presAssocID="{E99B50E5-C3B3-4FCF-9A71-C2D00A7017D8}" presName="root" presStyleCnt="0">
        <dgm:presLayoutVars>
          <dgm:dir/>
          <dgm:resizeHandles val="exact"/>
        </dgm:presLayoutVars>
      </dgm:prSet>
      <dgm:spPr/>
    </dgm:pt>
    <dgm:pt modelId="{523E37C1-8B2D-4488-A49A-97BEC4B0BC70}" type="pres">
      <dgm:prSet presAssocID="{0216129B-EADC-4B2C-AB1C-E53A78441E75}" presName="compNode" presStyleCnt="0"/>
      <dgm:spPr/>
    </dgm:pt>
    <dgm:pt modelId="{09740D02-B80A-47F5-8B2F-9BC52E5C8667}" type="pres">
      <dgm:prSet presAssocID="{0216129B-EADC-4B2C-AB1C-E53A78441E75}" presName="bgRect" presStyleLbl="bgShp" presStyleIdx="0" presStyleCnt="3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131F56C4-9070-46D7-8EA8-7203DB1F5E66}" type="pres">
      <dgm:prSet presAssocID="{0216129B-EADC-4B2C-AB1C-E53A78441E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B8516D15-02A7-4C42-935E-8336732A95CD}" type="pres">
      <dgm:prSet presAssocID="{0216129B-EADC-4B2C-AB1C-E53A78441E75}" presName="spaceRect" presStyleCnt="0"/>
      <dgm:spPr/>
    </dgm:pt>
    <dgm:pt modelId="{8074892C-1385-4E82-BD65-565AB8818A34}" type="pres">
      <dgm:prSet presAssocID="{0216129B-EADC-4B2C-AB1C-E53A78441E75}" presName="parTx" presStyleLbl="revTx" presStyleIdx="0" presStyleCnt="3">
        <dgm:presLayoutVars>
          <dgm:chMax val="0"/>
          <dgm:chPref val="0"/>
        </dgm:presLayoutVars>
      </dgm:prSet>
      <dgm:spPr/>
    </dgm:pt>
    <dgm:pt modelId="{31B0F1FE-D8A4-4E68-8612-34C3D5F36A3D}" type="pres">
      <dgm:prSet presAssocID="{6377544C-C61C-4F22-99D9-06F403FC6A79}" presName="sibTrans" presStyleCnt="0"/>
      <dgm:spPr/>
    </dgm:pt>
    <dgm:pt modelId="{904C4EB2-76CC-4503-AF90-8D55C8C6CD15}" type="pres">
      <dgm:prSet presAssocID="{F9902DF6-1057-4336-B925-106C969E34CD}" presName="compNode" presStyleCnt="0"/>
      <dgm:spPr/>
    </dgm:pt>
    <dgm:pt modelId="{21410957-95E9-4914-8ABD-DCB3D4D4D46F}" type="pres">
      <dgm:prSet presAssocID="{F9902DF6-1057-4336-B925-106C969E34CD}" presName="bgRect" presStyleLbl="bgShp" presStyleIdx="1" presStyleCnt="3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16EE9474-694A-4342-8C9E-8EA2E4CE653A}" type="pres">
      <dgm:prSet presAssocID="{F9902DF6-1057-4336-B925-106C969E34CD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16495696-950F-4598-88F8-9F676A9AC70D}" type="pres">
      <dgm:prSet presAssocID="{F9902DF6-1057-4336-B925-106C969E34CD}" presName="spaceRect" presStyleCnt="0"/>
      <dgm:spPr/>
    </dgm:pt>
    <dgm:pt modelId="{B24B483E-EBF6-42ED-B9FB-83541FE21A6A}" type="pres">
      <dgm:prSet presAssocID="{F9902DF6-1057-4336-B925-106C969E34CD}" presName="parTx" presStyleLbl="revTx" presStyleIdx="1" presStyleCnt="3">
        <dgm:presLayoutVars>
          <dgm:chMax val="0"/>
          <dgm:chPref val="0"/>
        </dgm:presLayoutVars>
      </dgm:prSet>
      <dgm:spPr/>
    </dgm:pt>
    <dgm:pt modelId="{8DED0FC3-66AB-456F-A7C4-741089A9B6F4}" type="pres">
      <dgm:prSet presAssocID="{4D7F3A25-7772-470B-BB8B-B87EC74B50C0}" presName="sibTrans" presStyleCnt="0"/>
      <dgm:spPr/>
    </dgm:pt>
    <dgm:pt modelId="{F3D01CFA-82C6-408D-82C4-DFA74674D87C}" type="pres">
      <dgm:prSet presAssocID="{2BC07687-FFCF-4130-B9F1-B256F819DCAC}" presName="compNode" presStyleCnt="0"/>
      <dgm:spPr/>
    </dgm:pt>
    <dgm:pt modelId="{FCD80B24-AF81-43FD-9971-3608E159676A}" type="pres">
      <dgm:prSet presAssocID="{2BC07687-FFCF-4130-B9F1-B256F819DCAC}" presName="bgRect" presStyleLbl="bgShp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7420927-6589-4CC0-8F23-EB8B7A846F20}" type="pres">
      <dgm:prSet presAssocID="{2BC07687-FFCF-4130-B9F1-B256F819DCA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emática"/>
        </a:ext>
      </dgm:extLst>
    </dgm:pt>
    <dgm:pt modelId="{9DE61E78-8F96-4B6A-B9F3-5271182294EC}" type="pres">
      <dgm:prSet presAssocID="{2BC07687-FFCF-4130-B9F1-B256F819DCAC}" presName="spaceRect" presStyleCnt="0"/>
      <dgm:spPr/>
    </dgm:pt>
    <dgm:pt modelId="{CC17200D-A799-4579-A7A3-4FA52192A5DF}" type="pres">
      <dgm:prSet presAssocID="{2BC07687-FFCF-4130-B9F1-B256F819DC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EC8532-CEEE-47B0-ADDA-0A3617DB8B35}" type="presOf" srcId="{0216129B-EADC-4B2C-AB1C-E53A78441E75}" destId="{8074892C-1385-4E82-BD65-565AB8818A34}" srcOrd="0" destOrd="0" presId="urn:microsoft.com/office/officeart/2018/2/layout/IconVerticalSolidList"/>
    <dgm:cxn modelId="{60E4E962-B739-4AC5-90B2-0049FF6FDE28}" type="presOf" srcId="{2BC07687-FFCF-4130-B9F1-B256F819DCAC}" destId="{CC17200D-A799-4579-A7A3-4FA52192A5DF}" srcOrd="0" destOrd="0" presId="urn:microsoft.com/office/officeart/2018/2/layout/IconVerticalSolidList"/>
    <dgm:cxn modelId="{B55BF479-8E3A-4F87-9C24-BE25F5B69549}" type="presOf" srcId="{E99B50E5-C3B3-4FCF-9A71-C2D00A7017D8}" destId="{2AB63F15-DCED-4EE3-B080-CEDD5BC769A7}" srcOrd="0" destOrd="0" presId="urn:microsoft.com/office/officeart/2018/2/layout/IconVerticalSolidList"/>
    <dgm:cxn modelId="{8DAAA1C7-E511-4A39-B2F3-0F69FC28229D}" type="presOf" srcId="{F9902DF6-1057-4336-B925-106C969E34CD}" destId="{B24B483E-EBF6-42ED-B9FB-83541FE21A6A}" srcOrd="0" destOrd="0" presId="urn:microsoft.com/office/officeart/2018/2/layout/IconVerticalSolidList"/>
    <dgm:cxn modelId="{770F52CB-CB20-4119-B64C-6DDF48B9D64F}" srcId="{E99B50E5-C3B3-4FCF-9A71-C2D00A7017D8}" destId="{2BC07687-FFCF-4130-B9F1-B256F819DCAC}" srcOrd="2" destOrd="0" parTransId="{47A2D437-0491-4B5E-8AF7-C5CE240F6629}" sibTransId="{3F68AB1E-F302-45AD-A066-83547AB76004}"/>
    <dgm:cxn modelId="{5F0930E2-2E28-42EB-B966-7D46A3372A5A}" srcId="{E99B50E5-C3B3-4FCF-9A71-C2D00A7017D8}" destId="{F9902DF6-1057-4336-B925-106C969E34CD}" srcOrd="1" destOrd="0" parTransId="{653F71EC-557C-498A-9DDB-B91549E042E3}" sibTransId="{4D7F3A25-7772-470B-BB8B-B87EC74B50C0}"/>
    <dgm:cxn modelId="{6B664FF0-1B1A-4316-8A22-7144C1A8DB27}" srcId="{E99B50E5-C3B3-4FCF-9A71-C2D00A7017D8}" destId="{0216129B-EADC-4B2C-AB1C-E53A78441E75}" srcOrd="0" destOrd="0" parTransId="{54E6063F-6F14-4FF7-87B1-6133D510CA7C}" sibTransId="{6377544C-C61C-4F22-99D9-06F403FC6A79}"/>
    <dgm:cxn modelId="{AE879314-B498-408E-A48D-D043F734164B}" type="presParOf" srcId="{2AB63F15-DCED-4EE3-B080-CEDD5BC769A7}" destId="{523E37C1-8B2D-4488-A49A-97BEC4B0BC70}" srcOrd="0" destOrd="0" presId="urn:microsoft.com/office/officeart/2018/2/layout/IconVerticalSolidList"/>
    <dgm:cxn modelId="{0A87335F-03FE-413B-A14E-6A0C0BEDEFC4}" type="presParOf" srcId="{523E37C1-8B2D-4488-A49A-97BEC4B0BC70}" destId="{09740D02-B80A-47F5-8B2F-9BC52E5C8667}" srcOrd="0" destOrd="0" presId="urn:microsoft.com/office/officeart/2018/2/layout/IconVerticalSolidList"/>
    <dgm:cxn modelId="{0E8C29F3-9A17-4534-8F43-1E78F3CC9FBE}" type="presParOf" srcId="{523E37C1-8B2D-4488-A49A-97BEC4B0BC70}" destId="{131F56C4-9070-46D7-8EA8-7203DB1F5E66}" srcOrd="1" destOrd="0" presId="urn:microsoft.com/office/officeart/2018/2/layout/IconVerticalSolidList"/>
    <dgm:cxn modelId="{1033EA38-5F8E-48E2-AE50-C99B1061EA92}" type="presParOf" srcId="{523E37C1-8B2D-4488-A49A-97BEC4B0BC70}" destId="{B8516D15-02A7-4C42-935E-8336732A95CD}" srcOrd="2" destOrd="0" presId="urn:microsoft.com/office/officeart/2018/2/layout/IconVerticalSolidList"/>
    <dgm:cxn modelId="{4BD4F6C4-2F5A-45AC-921F-AEE8D2B25021}" type="presParOf" srcId="{523E37C1-8B2D-4488-A49A-97BEC4B0BC70}" destId="{8074892C-1385-4E82-BD65-565AB8818A34}" srcOrd="3" destOrd="0" presId="urn:microsoft.com/office/officeart/2018/2/layout/IconVerticalSolidList"/>
    <dgm:cxn modelId="{5CADABB6-ADD0-418C-A0EE-86B436E698FD}" type="presParOf" srcId="{2AB63F15-DCED-4EE3-B080-CEDD5BC769A7}" destId="{31B0F1FE-D8A4-4E68-8612-34C3D5F36A3D}" srcOrd="1" destOrd="0" presId="urn:microsoft.com/office/officeart/2018/2/layout/IconVerticalSolidList"/>
    <dgm:cxn modelId="{61593043-D592-4E8B-AE5E-5CFD94D479A1}" type="presParOf" srcId="{2AB63F15-DCED-4EE3-B080-CEDD5BC769A7}" destId="{904C4EB2-76CC-4503-AF90-8D55C8C6CD15}" srcOrd="2" destOrd="0" presId="urn:microsoft.com/office/officeart/2018/2/layout/IconVerticalSolidList"/>
    <dgm:cxn modelId="{39601824-6131-4ADA-A562-72274866041A}" type="presParOf" srcId="{904C4EB2-76CC-4503-AF90-8D55C8C6CD15}" destId="{21410957-95E9-4914-8ABD-DCB3D4D4D46F}" srcOrd="0" destOrd="0" presId="urn:microsoft.com/office/officeart/2018/2/layout/IconVerticalSolidList"/>
    <dgm:cxn modelId="{67E3EC01-43D5-4B50-906E-0AC7EC5B9BBC}" type="presParOf" srcId="{904C4EB2-76CC-4503-AF90-8D55C8C6CD15}" destId="{16EE9474-694A-4342-8C9E-8EA2E4CE653A}" srcOrd="1" destOrd="0" presId="urn:microsoft.com/office/officeart/2018/2/layout/IconVerticalSolidList"/>
    <dgm:cxn modelId="{A35263C4-26D5-4CED-A397-04E5C3763849}" type="presParOf" srcId="{904C4EB2-76CC-4503-AF90-8D55C8C6CD15}" destId="{16495696-950F-4598-88F8-9F676A9AC70D}" srcOrd="2" destOrd="0" presId="urn:microsoft.com/office/officeart/2018/2/layout/IconVerticalSolidList"/>
    <dgm:cxn modelId="{546C58D8-87F0-4DF7-A40D-CB03FBB8DCE2}" type="presParOf" srcId="{904C4EB2-76CC-4503-AF90-8D55C8C6CD15}" destId="{B24B483E-EBF6-42ED-B9FB-83541FE21A6A}" srcOrd="3" destOrd="0" presId="urn:microsoft.com/office/officeart/2018/2/layout/IconVerticalSolidList"/>
    <dgm:cxn modelId="{104FE3F9-C689-4881-B5C6-1A9F57D662AA}" type="presParOf" srcId="{2AB63F15-DCED-4EE3-B080-CEDD5BC769A7}" destId="{8DED0FC3-66AB-456F-A7C4-741089A9B6F4}" srcOrd="3" destOrd="0" presId="urn:microsoft.com/office/officeart/2018/2/layout/IconVerticalSolidList"/>
    <dgm:cxn modelId="{C1D8FBCE-4609-4995-A991-5CA9074AC9A1}" type="presParOf" srcId="{2AB63F15-DCED-4EE3-B080-CEDD5BC769A7}" destId="{F3D01CFA-82C6-408D-82C4-DFA74674D87C}" srcOrd="4" destOrd="0" presId="urn:microsoft.com/office/officeart/2018/2/layout/IconVerticalSolidList"/>
    <dgm:cxn modelId="{D458753C-7435-4642-B80D-5DDDF90F6F56}" type="presParOf" srcId="{F3D01CFA-82C6-408D-82C4-DFA74674D87C}" destId="{FCD80B24-AF81-43FD-9971-3608E159676A}" srcOrd="0" destOrd="0" presId="urn:microsoft.com/office/officeart/2018/2/layout/IconVerticalSolidList"/>
    <dgm:cxn modelId="{C8B11462-04FD-4A80-A2A9-8A09894BEEDF}" type="presParOf" srcId="{F3D01CFA-82C6-408D-82C4-DFA74674D87C}" destId="{B7420927-6589-4CC0-8F23-EB8B7A846F20}" srcOrd="1" destOrd="0" presId="urn:microsoft.com/office/officeart/2018/2/layout/IconVerticalSolidList"/>
    <dgm:cxn modelId="{E59E074C-1C07-4E71-8900-119C4D55C69D}" type="presParOf" srcId="{F3D01CFA-82C6-408D-82C4-DFA74674D87C}" destId="{9DE61E78-8F96-4B6A-B9F3-5271182294EC}" srcOrd="2" destOrd="0" presId="urn:microsoft.com/office/officeart/2018/2/layout/IconVerticalSolidList"/>
    <dgm:cxn modelId="{B4B50BC8-DFCA-4AB5-8D52-F1BDE175ABAB}" type="presParOf" srcId="{F3D01CFA-82C6-408D-82C4-DFA74674D87C}" destId="{CC17200D-A799-4579-A7A3-4FA52192A5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9B50E5-C3B3-4FCF-9A71-C2D00A7017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6129B-EADC-4B2C-AB1C-E53A78441E7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ALÍQUOTA PASSIVO EM </a:t>
          </a:r>
          <a:r>
            <a:rPr lang="pt-BR" u="sng" dirty="0"/>
            <a:t>31/12/2023</a:t>
          </a:r>
          <a:r>
            <a:rPr lang="pt-BR" dirty="0"/>
            <a:t>: </a:t>
          </a:r>
          <a:r>
            <a:rPr lang="pt-BR" b="1" dirty="0"/>
            <a:t>12% (prazo 31 anos)</a:t>
          </a:r>
          <a:endParaRPr lang="en-US" b="1" dirty="0"/>
        </a:p>
      </dgm:t>
    </dgm:pt>
    <dgm:pt modelId="{54E6063F-6F14-4FF7-87B1-6133D510CA7C}" type="parTrans" cxnId="{6B664FF0-1B1A-4316-8A22-7144C1A8DB27}">
      <dgm:prSet/>
      <dgm:spPr/>
      <dgm:t>
        <a:bodyPr/>
        <a:lstStyle/>
        <a:p>
          <a:endParaRPr lang="en-US"/>
        </a:p>
      </dgm:t>
    </dgm:pt>
    <dgm:pt modelId="{6377544C-C61C-4F22-99D9-06F403FC6A79}" type="sibTrans" cxnId="{6B664FF0-1B1A-4316-8A22-7144C1A8DB27}">
      <dgm:prSet/>
      <dgm:spPr/>
      <dgm:t>
        <a:bodyPr/>
        <a:lstStyle/>
        <a:p>
          <a:endParaRPr lang="en-US"/>
        </a:p>
      </dgm:t>
    </dgm:pt>
    <dgm:pt modelId="{F9902DF6-1057-4336-B925-106C969E34C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dirty="0"/>
            <a:t>ALÍQUOTA PASSIVO </a:t>
          </a:r>
          <a:r>
            <a:rPr lang="pt-BR" u="sng" dirty="0"/>
            <a:t>COM REFORMA em 2024</a:t>
          </a:r>
          <a:r>
            <a:rPr lang="pt-BR" dirty="0"/>
            <a:t>: </a:t>
          </a:r>
          <a:r>
            <a:rPr lang="pt-BR" b="1" dirty="0"/>
            <a:t>8,13% - 5,74%                   (prazo 2065)</a:t>
          </a:r>
          <a:endParaRPr lang="en-US" b="1" dirty="0"/>
        </a:p>
      </dgm:t>
    </dgm:pt>
    <dgm:pt modelId="{653F71EC-557C-498A-9DDB-B91549E042E3}" type="parTrans" cxnId="{5F0930E2-2E28-42EB-B966-7D46A3372A5A}">
      <dgm:prSet/>
      <dgm:spPr/>
      <dgm:t>
        <a:bodyPr/>
        <a:lstStyle/>
        <a:p>
          <a:endParaRPr lang="en-US"/>
        </a:p>
      </dgm:t>
    </dgm:pt>
    <dgm:pt modelId="{4D7F3A25-7772-470B-BB8B-B87EC74B50C0}" type="sibTrans" cxnId="{5F0930E2-2E28-42EB-B966-7D46A3372A5A}">
      <dgm:prSet/>
      <dgm:spPr/>
      <dgm:t>
        <a:bodyPr/>
        <a:lstStyle/>
        <a:p>
          <a:endParaRPr lang="en-US"/>
        </a:p>
      </dgm:t>
    </dgm:pt>
    <dgm:pt modelId="{2AB63F15-DCED-4EE3-B080-CEDD5BC769A7}" type="pres">
      <dgm:prSet presAssocID="{E99B50E5-C3B3-4FCF-9A71-C2D00A7017D8}" presName="root" presStyleCnt="0">
        <dgm:presLayoutVars>
          <dgm:dir/>
          <dgm:resizeHandles val="exact"/>
        </dgm:presLayoutVars>
      </dgm:prSet>
      <dgm:spPr/>
    </dgm:pt>
    <dgm:pt modelId="{523E37C1-8B2D-4488-A49A-97BEC4B0BC70}" type="pres">
      <dgm:prSet presAssocID="{0216129B-EADC-4B2C-AB1C-E53A78441E75}" presName="compNode" presStyleCnt="0"/>
      <dgm:spPr/>
    </dgm:pt>
    <dgm:pt modelId="{09740D02-B80A-47F5-8B2F-9BC52E5C8667}" type="pres">
      <dgm:prSet presAssocID="{0216129B-EADC-4B2C-AB1C-E53A78441E75}" presName="bgRect" presStyleLbl="bgShp" presStyleIdx="0" presStyleCnt="2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131F56C4-9070-46D7-8EA8-7203DB1F5E66}" type="pres">
      <dgm:prSet presAssocID="{0216129B-EADC-4B2C-AB1C-E53A78441E7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B8516D15-02A7-4C42-935E-8336732A95CD}" type="pres">
      <dgm:prSet presAssocID="{0216129B-EADC-4B2C-AB1C-E53A78441E75}" presName="spaceRect" presStyleCnt="0"/>
      <dgm:spPr/>
    </dgm:pt>
    <dgm:pt modelId="{8074892C-1385-4E82-BD65-565AB8818A34}" type="pres">
      <dgm:prSet presAssocID="{0216129B-EADC-4B2C-AB1C-E53A78441E75}" presName="parTx" presStyleLbl="revTx" presStyleIdx="0" presStyleCnt="2">
        <dgm:presLayoutVars>
          <dgm:chMax val="0"/>
          <dgm:chPref val="0"/>
        </dgm:presLayoutVars>
      </dgm:prSet>
      <dgm:spPr/>
    </dgm:pt>
    <dgm:pt modelId="{31B0F1FE-D8A4-4E68-8612-34C3D5F36A3D}" type="pres">
      <dgm:prSet presAssocID="{6377544C-C61C-4F22-99D9-06F403FC6A79}" presName="sibTrans" presStyleCnt="0"/>
      <dgm:spPr/>
    </dgm:pt>
    <dgm:pt modelId="{904C4EB2-76CC-4503-AF90-8D55C8C6CD15}" type="pres">
      <dgm:prSet presAssocID="{F9902DF6-1057-4336-B925-106C969E34CD}" presName="compNode" presStyleCnt="0"/>
      <dgm:spPr/>
    </dgm:pt>
    <dgm:pt modelId="{21410957-95E9-4914-8ABD-DCB3D4D4D46F}" type="pres">
      <dgm:prSet presAssocID="{F9902DF6-1057-4336-B925-106C969E34CD}" presName="bgRect" presStyleLbl="bgShp" presStyleIdx="1" presStyleCnt="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6EE9474-694A-4342-8C9E-8EA2E4CE653A}" type="pres">
      <dgm:prSet presAssocID="{F9902DF6-1057-4336-B925-106C969E34CD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16495696-950F-4598-88F8-9F676A9AC70D}" type="pres">
      <dgm:prSet presAssocID="{F9902DF6-1057-4336-B925-106C969E34CD}" presName="spaceRect" presStyleCnt="0"/>
      <dgm:spPr/>
    </dgm:pt>
    <dgm:pt modelId="{B24B483E-EBF6-42ED-B9FB-83541FE21A6A}" type="pres">
      <dgm:prSet presAssocID="{F9902DF6-1057-4336-B925-106C969E34C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CEC8532-CEEE-47B0-ADDA-0A3617DB8B35}" type="presOf" srcId="{0216129B-EADC-4B2C-AB1C-E53A78441E75}" destId="{8074892C-1385-4E82-BD65-565AB8818A34}" srcOrd="0" destOrd="0" presId="urn:microsoft.com/office/officeart/2018/2/layout/IconVerticalSolidList"/>
    <dgm:cxn modelId="{B55BF479-8E3A-4F87-9C24-BE25F5B69549}" type="presOf" srcId="{E99B50E5-C3B3-4FCF-9A71-C2D00A7017D8}" destId="{2AB63F15-DCED-4EE3-B080-CEDD5BC769A7}" srcOrd="0" destOrd="0" presId="urn:microsoft.com/office/officeart/2018/2/layout/IconVerticalSolidList"/>
    <dgm:cxn modelId="{8DAAA1C7-E511-4A39-B2F3-0F69FC28229D}" type="presOf" srcId="{F9902DF6-1057-4336-B925-106C969E34CD}" destId="{B24B483E-EBF6-42ED-B9FB-83541FE21A6A}" srcOrd="0" destOrd="0" presId="urn:microsoft.com/office/officeart/2018/2/layout/IconVerticalSolidList"/>
    <dgm:cxn modelId="{5F0930E2-2E28-42EB-B966-7D46A3372A5A}" srcId="{E99B50E5-C3B3-4FCF-9A71-C2D00A7017D8}" destId="{F9902DF6-1057-4336-B925-106C969E34CD}" srcOrd="1" destOrd="0" parTransId="{653F71EC-557C-498A-9DDB-B91549E042E3}" sibTransId="{4D7F3A25-7772-470B-BB8B-B87EC74B50C0}"/>
    <dgm:cxn modelId="{6B664FF0-1B1A-4316-8A22-7144C1A8DB27}" srcId="{E99B50E5-C3B3-4FCF-9A71-C2D00A7017D8}" destId="{0216129B-EADC-4B2C-AB1C-E53A78441E75}" srcOrd="0" destOrd="0" parTransId="{54E6063F-6F14-4FF7-87B1-6133D510CA7C}" sibTransId="{6377544C-C61C-4F22-99D9-06F403FC6A79}"/>
    <dgm:cxn modelId="{AE879314-B498-408E-A48D-D043F734164B}" type="presParOf" srcId="{2AB63F15-DCED-4EE3-B080-CEDD5BC769A7}" destId="{523E37C1-8B2D-4488-A49A-97BEC4B0BC70}" srcOrd="0" destOrd="0" presId="urn:microsoft.com/office/officeart/2018/2/layout/IconVerticalSolidList"/>
    <dgm:cxn modelId="{0A87335F-03FE-413B-A14E-6A0C0BEDEFC4}" type="presParOf" srcId="{523E37C1-8B2D-4488-A49A-97BEC4B0BC70}" destId="{09740D02-B80A-47F5-8B2F-9BC52E5C8667}" srcOrd="0" destOrd="0" presId="urn:microsoft.com/office/officeart/2018/2/layout/IconVerticalSolidList"/>
    <dgm:cxn modelId="{0E8C29F3-9A17-4534-8F43-1E78F3CC9FBE}" type="presParOf" srcId="{523E37C1-8B2D-4488-A49A-97BEC4B0BC70}" destId="{131F56C4-9070-46D7-8EA8-7203DB1F5E66}" srcOrd="1" destOrd="0" presId="urn:microsoft.com/office/officeart/2018/2/layout/IconVerticalSolidList"/>
    <dgm:cxn modelId="{1033EA38-5F8E-48E2-AE50-C99B1061EA92}" type="presParOf" srcId="{523E37C1-8B2D-4488-A49A-97BEC4B0BC70}" destId="{B8516D15-02A7-4C42-935E-8336732A95CD}" srcOrd="2" destOrd="0" presId="urn:microsoft.com/office/officeart/2018/2/layout/IconVerticalSolidList"/>
    <dgm:cxn modelId="{4BD4F6C4-2F5A-45AC-921F-AEE8D2B25021}" type="presParOf" srcId="{523E37C1-8B2D-4488-A49A-97BEC4B0BC70}" destId="{8074892C-1385-4E82-BD65-565AB8818A34}" srcOrd="3" destOrd="0" presId="urn:microsoft.com/office/officeart/2018/2/layout/IconVerticalSolidList"/>
    <dgm:cxn modelId="{5CADABB6-ADD0-418C-A0EE-86B436E698FD}" type="presParOf" srcId="{2AB63F15-DCED-4EE3-B080-CEDD5BC769A7}" destId="{31B0F1FE-D8A4-4E68-8612-34C3D5F36A3D}" srcOrd="1" destOrd="0" presId="urn:microsoft.com/office/officeart/2018/2/layout/IconVerticalSolidList"/>
    <dgm:cxn modelId="{61593043-D592-4E8B-AE5E-5CFD94D479A1}" type="presParOf" srcId="{2AB63F15-DCED-4EE3-B080-CEDD5BC769A7}" destId="{904C4EB2-76CC-4503-AF90-8D55C8C6CD15}" srcOrd="2" destOrd="0" presId="urn:microsoft.com/office/officeart/2018/2/layout/IconVerticalSolidList"/>
    <dgm:cxn modelId="{39601824-6131-4ADA-A562-72274866041A}" type="presParOf" srcId="{904C4EB2-76CC-4503-AF90-8D55C8C6CD15}" destId="{21410957-95E9-4914-8ABD-DCB3D4D4D46F}" srcOrd="0" destOrd="0" presId="urn:microsoft.com/office/officeart/2018/2/layout/IconVerticalSolidList"/>
    <dgm:cxn modelId="{67E3EC01-43D5-4B50-906E-0AC7EC5B9BBC}" type="presParOf" srcId="{904C4EB2-76CC-4503-AF90-8D55C8C6CD15}" destId="{16EE9474-694A-4342-8C9E-8EA2E4CE653A}" srcOrd="1" destOrd="0" presId="urn:microsoft.com/office/officeart/2018/2/layout/IconVerticalSolidList"/>
    <dgm:cxn modelId="{A35263C4-26D5-4CED-A397-04E5C3763849}" type="presParOf" srcId="{904C4EB2-76CC-4503-AF90-8D55C8C6CD15}" destId="{16495696-950F-4598-88F8-9F676A9AC70D}" srcOrd="2" destOrd="0" presId="urn:microsoft.com/office/officeart/2018/2/layout/IconVerticalSolidList"/>
    <dgm:cxn modelId="{546C58D8-87F0-4DF7-A40D-CB03FBB8DCE2}" type="presParOf" srcId="{904C4EB2-76CC-4503-AF90-8D55C8C6CD15}" destId="{B24B483E-EBF6-42ED-B9FB-83541FE21A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9B50E5-C3B3-4FCF-9A71-C2D00A7017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6129B-EADC-4B2C-AB1C-E53A78441E7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dirty="0"/>
            <a:t>PASSIVO ATUARIAL EM </a:t>
          </a:r>
          <a:r>
            <a:rPr lang="pt-BR" u="sng" dirty="0"/>
            <a:t>31/12/2023</a:t>
          </a:r>
          <a:r>
            <a:rPr lang="pt-BR" dirty="0"/>
            <a:t>: </a:t>
          </a:r>
          <a:r>
            <a:rPr lang="pt-BR" b="1" dirty="0"/>
            <a:t>R$ 294.623.722,87</a:t>
          </a:r>
          <a:endParaRPr lang="en-US" dirty="0"/>
        </a:p>
      </dgm:t>
    </dgm:pt>
    <dgm:pt modelId="{54E6063F-6F14-4FF7-87B1-6133D510CA7C}" type="parTrans" cxnId="{6B664FF0-1B1A-4316-8A22-7144C1A8DB27}">
      <dgm:prSet/>
      <dgm:spPr/>
      <dgm:t>
        <a:bodyPr/>
        <a:lstStyle/>
        <a:p>
          <a:endParaRPr lang="en-US"/>
        </a:p>
      </dgm:t>
    </dgm:pt>
    <dgm:pt modelId="{6377544C-C61C-4F22-99D9-06F403FC6A79}" type="sibTrans" cxnId="{6B664FF0-1B1A-4316-8A22-7144C1A8DB27}">
      <dgm:prSet/>
      <dgm:spPr/>
      <dgm:t>
        <a:bodyPr/>
        <a:lstStyle/>
        <a:p>
          <a:endParaRPr lang="en-US"/>
        </a:p>
      </dgm:t>
    </dgm:pt>
    <dgm:pt modelId="{F9902DF6-1057-4336-B925-106C969E34C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dirty="0"/>
            <a:t>PASSIVO ATUARIAL </a:t>
          </a:r>
          <a:r>
            <a:rPr lang="pt-BR" u="sng" dirty="0"/>
            <a:t>COM A REFORMA em 2024</a:t>
          </a:r>
          <a:r>
            <a:rPr lang="pt-BR" dirty="0"/>
            <a:t>:</a:t>
          </a:r>
          <a:r>
            <a:rPr lang="pt-BR" b="1" dirty="0"/>
            <a:t>  R$ 223.223.890,46</a:t>
          </a:r>
          <a:endParaRPr lang="en-US" dirty="0"/>
        </a:p>
      </dgm:t>
    </dgm:pt>
    <dgm:pt modelId="{653F71EC-557C-498A-9DDB-B91549E042E3}" type="parTrans" cxnId="{5F0930E2-2E28-42EB-B966-7D46A3372A5A}">
      <dgm:prSet/>
      <dgm:spPr/>
      <dgm:t>
        <a:bodyPr/>
        <a:lstStyle/>
        <a:p>
          <a:endParaRPr lang="en-US"/>
        </a:p>
      </dgm:t>
    </dgm:pt>
    <dgm:pt modelId="{4D7F3A25-7772-470B-BB8B-B87EC74B50C0}" type="sibTrans" cxnId="{5F0930E2-2E28-42EB-B966-7D46A3372A5A}">
      <dgm:prSet/>
      <dgm:spPr/>
      <dgm:t>
        <a:bodyPr/>
        <a:lstStyle/>
        <a:p>
          <a:endParaRPr lang="en-US"/>
        </a:p>
      </dgm:t>
    </dgm:pt>
    <dgm:pt modelId="{2BC07687-FFCF-4130-B9F1-B256F819DCA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b="0" dirty="0"/>
            <a:t>DIFERENÇA A MENOR: </a:t>
          </a:r>
          <a:r>
            <a:rPr lang="pt-BR" b="1" dirty="0"/>
            <a:t>71.399.832,41</a:t>
          </a:r>
          <a:endParaRPr lang="en-US" b="1" dirty="0"/>
        </a:p>
      </dgm:t>
    </dgm:pt>
    <dgm:pt modelId="{47A2D437-0491-4B5E-8AF7-C5CE240F6629}" type="parTrans" cxnId="{770F52CB-CB20-4119-B64C-6DDF48B9D64F}">
      <dgm:prSet/>
      <dgm:spPr/>
      <dgm:t>
        <a:bodyPr/>
        <a:lstStyle/>
        <a:p>
          <a:endParaRPr lang="en-US"/>
        </a:p>
      </dgm:t>
    </dgm:pt>
    <dgm:pt modelId="{3F68AB1E-F302-45AD-A066-83547AB76004}" type="sibTrans" cxnId="{770F52CB-CB20-4119-B64C-6DDF48B9D64F}">
      <dgm:prSet/>
      <dgm:spPr/>
      <dgm:t>
        <a:bodyPr/>
        <a:lstStyle/>
        <a:p>
          <a:endParaRPr lang="en-US"/>
        </a:p>
      </dgm:t>
    </dgm:pt>
    <dgm:pt modelId="{2AB63F15-DCED-4EE3-B080-CEDD5BC769A7}" type="pres">
      <dgm:prSet presAssocID="{E99B50E5-C3B3-4FCF-9A71-C2D00A7017D8}" presName="root" presStyleCnt="0">
        <dgm:presLayoutVars>
          <dgm:dir/>
          <dgm:resizeHandles val="exact"/>
        </dgm:presLayoutVars>
      </dgm:prSet>
      <dgm:spPr/>
    </dgm:pt>
    <dgm:pt modelId="{523E37C1-8B2D-4488-A49A-97BEC4B0BC70}" type="pres">
      <dgm:prSet presAssocID="{0216129B-EADC-4B2C-AB1C-E53A78441E75}" presName="compNode" presStyleCnt="0"/>
      <dgm:spPr/>
    </dgm:pt>
    <dgm:pt modelId="{09740D02-B80A-47F5-8B2F-9BC52E5C8667}" type="pres">
      <dgm:prSet presAssocID="{0216129B-EADC-4B2C-AB1C-E53A78441E75}" presName="bgRect" presStyleLbl="bgShp" presStyleIdx="0" presStyleCnt="3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131F56C4-9070-46D7-8EA8-7203DB1F5E66}" type="pres">
      <dgm:prSet presAssocID="{0216129B-EADC-4B2C-AB1C-E53A78441E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B8516D15-02A7-4C42-935E-8336732A95CD}" type="pres">
      <dgm:prSet presAssocID="{0216129B-EADC-4B2C-AB1C-E53A78441E75}" presName="spaceRect" presStyleCnt="0"/>
      <dgm:spPr/>
    </dgm:pt>
    <dgm:pt modelId="{8074892C-1385-4E82-BD65-565AB8818A34}" type="pres">
      <dgm:prSet presAssocID="{0216129B-EADC-4B2C-AB1C-E53A78441E75}" presName="parTx" presStyleLbl="revTx" presStyleIdx="0" presStyleCnt="3">
        <dgm:presLayoutVars>
          <dgm:chMax val="0"/>
          <dgm:chPref val="0"/>
        </dgm:presLayoutVars>
      </dgm:prSet>
      <dgm:spPr/>
    </dgm:pt>
    <dgm:pt modelId="{31B0F1FE-D8A4-4E68-8612-34C3D5F36A3D}" type="pres">
      <dgm:prSet presAssocID="{6377544C-C61C-4F22-99D9-06F403FC6A79}" presName="sibTrans" presStyleCnt="0"/>
      <dgm:spPr/>
    </dgm:pt>
    <dgm:pt modelId="{904C4EB2-76CC-4503-AF90-8D55C8C6CD15}" type="pres">
      <dgm:prSet presAssocID="{F9902DF6-1057-4336-B925-106C969E34CD}" presName="compNode" presStyleCnt="0"/>
      <dgm:spPr/>
    </dgm:pt>
    <dgm:pt modelId="{21410957-95E9-4914-8ABD-DCB3D4D4D46F}" type="pres">
      <dgm:prSet presAssocID="{F9902DF6-1057-4336-B925-106C969E34CD}" presName="bgRect" presStyleLbl="bgShp" presStyleIdx="1" presStyleCnt="3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16EE9474-694A-4342-8C9E-8EA2E4CE653A}" type="pres">
      <dgm:prSet presAssocID="{F9902DF6-1057-4336-B925-106C969E34CD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16495696-950F-4598-88F8-9F676A9AC70D}" type="pres">
      <dgm:prSet presAssocID="{F9902DF6-1057-4336-B925-106C969E34CD}" presName="spaceRect" presStyleCnt="0"/>
      <dgm:spPr/>
    </dgm:pt>
    <dgm:pt modelId="{B24B483E-EBF6-42ED-B9FB-83541FE21A6A}" type="pres">
      <dgm:prSet presAssocID="{F9902DF6-1057-4336-B925-106C969E34CD}" presName="parTx" presStyleLbl="revTx" presStyleIdx="1" presStyleCnt="3">
        <dgm:presLayoutVars>
          <dgm:chMax val="0"/>
          <dgm:chPref val="0"/>
        </dgm:presLayoutVars>
      </dgm:prSet>
      <dgm:spPr/>
    </dgm:pt>
    <dgm:pt modelId="{8DED0FC3-66AB-456F-A7C4-741089A9B6F4}" type="pres">
      <dgm:prSet presAssocID="{4D7F3A25-7772-470B-BB8B-B87EC74B50C0}" presName="sibTrans" presStyleCnt="0"/>
      <dgm:spPr/>
    </dgm:pt>
    <dgm:pt modelId="{F3D01CFA-82C6-408D-82C4-DFA74674D87C}" type="pres">
      <dgm:prSet presAssocID="{2BC07687-FFCF-4130-B9F1-B256F819DCAC}" presName="compNode" presStyleCnt="0"/>
      <dgm:spPr/>
    </dgm:pt>
    <dgm:pt modelId="{FCD80B24-AF81-43FD-9971-3608E159676A}" type="pres">
      <dgm:prSet presAssocID="{2BC07687-FFCF-4130-B9F1-B256F819DCAC}" presName="bgRect" presStyleLbl="bgShp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7420927-6589-4CC0-8F23-EB8B7A846F20}" type="pres">
      <dgm:prSet presAssocID="{2BC07687-FFCF-4130-B9F1-B256F819DCA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emática"/>
        </a:ext>
      </dgm:extLst>
    </dgm:pt>
    <dgm:pt modelId="{9DE61E78-8F96-4B6A-B9F3-5271182294EC}" type="pres">
      <dgm:prSet presAssocID="{2BC07687-FFCF-4130-B9F1-B256F819DCAC}" presName="spaceRect" presStyleCnt="0"/>
      <dgm:spPr/>
    </dgm:pt>
    <dgm:pt modelId="{CC17200D-A799-4579-A7A3-4FA52192A5DF}" type="pres">
      <dgm:prSet presAssocID="{2BC07687-FFCF-4130-B9F1-B256F819DC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EC8532-CEEE-47B0-ADDA-0A3617DB8B35}" type="presOf" srcId="{0216129B-EADC-4B2C-AB1C-E53A78441E75}" destId="{8074892C-1385-4E82-BD65-565AB8818A34}" srcOrd="0" destOrd="0" presId="urn:microsoft.com/office/officeart/2018/2/layout/IconVerticalSolidList"/>
    <dgm:cxn modelId="{60E4E962-B739-4AC5-90B2-0049FF6FDE28}" type="presOf" srcId="{2BC07687-FFCF-4130-B9F1-B256F819DCAC}" destId="{CC17200D-A799-4579-A7A3-4FA52192A5DF}" srcOrd="0" destOrd="0" presId="urn:microsoft.com/office/officeart/2018/2/layout/IconVerticalSolidList"/>
    <dgm:cxn modelId="{B55BF479-8E3A-4F87-9C24-BE25F5B69549}" type="presOf" srcId="{E99B50E5-C3B3-4FCF-9A71-C2D00A7017D8}" destId="{2AB63F15-DCED-4EE3-B080-CEDD5BC769A7}" srcOrd="0" destOrd="0" presId="urn:microsoft.com/office/officeart/2018/2/layout/IconVerticalSolidList"/>
    <dgm:cxn modelId="{8DAAA1C7-E511-4A39-B2F3-0F69FC28229D}" type="presOf" srcId="{F9902DF6-1057-4336-B925-106C969E34CD}" destId="{B24B483E-EBF6-42ED-B9FB-83541FE21A6A}" srcOrd="0" destOrd="0" presId="urn:microsoft.com/office/officeart/2018/2/layout/IconVerticalSolidList"/>
    <dgm:cxn modelId="{770F52CB-CB20-4119-B64C-6DDF48B9D64F}" srcId="{E99B50E5-C3B3-4FCF-9A71-C2D00A7017D8}" destId="{2BC07687-FFCF-4130-B9F1-B256F819DCAC}" srcOrd="2" destOrd="0" parTransId="{47A2D437-0491-4B5E-8AF7-C5CE240F6629}" sibTransId="{3F68AB1E-F302-45AD-A066-83547AB76004}"/>
    <dgm:cxn modelId="{5F0930E2-2E28-42EB-B966-7D46A3372A5A}" srcId="{E99B50E5-C3B3-4FCF-9A71-C2D00A7017D8}" destId="{F9902DF6-1057-4336-B925-106C969E34CD}" srcOrd="1" destOrd="0" parTransId="{653F71EC-557C-498A-9DDB-B91549E042E3}" sibTransId="{4D7F3A25-7772-470B-BB8B-B87EC74B50C0}"/>
    <dgm:cxn modelId="{6B664FF0-1B1A-4316-8A22-7144C1A8DB27}" srcId="{E99B50E5-C3B3-4FCF-9A71-C2D00A7017D8}" destId="{0216129B-EADC-4B2C-AB1C-E53A78441E75}" srcOrd="0" destOrd="0" parTransId="{54E6063F-6F14-4FF7-87B1-6133D510CA7C}" sibTransId="{6377544C-C61C-4F22-99D9-06F403FC6A79}"/>
    <dgm:cxn modelId="{AE879314-B498-408E-A48D-D043F734164B}" type="presParOf" srcId="{2AB63F15-DCED-4EE3-B080-CEDD5BC769A7}" destId="{523E37C1-8B2D-4488-A49A-97BEC4B0BC70}" srcOrd="0" destOrd="0" presId="urn:microsoft.com/office/officeart/2018/2/layout/IconVerticalSolidList"/>
    <dgm:cxn modelId="{0A87335F-03FE-413B-A14E-6A0C0BEDEFC4}" type="presParOf" srcId="{523E37C1-8B2D-4488-A49A-97BEC4B0BC70}" destId="{09740D02-B80A-47F5-8B2F-9BC52E5C8667}" srcOrd="0" destOrd="0" presId="urn:microsoft.com/office/officeart/2018/2/layout/IconVerticalSolidList"/>
    <dgm:cxn modelId="{0E8C29F3-9A17-4534-8F43-1E78F3CC9FBE}" type="presParOf" srcId="{523E37C1-8B2D-4488-A49A-97BEC4B0BC70}" destId="{131F56C4-9070-46D7-8EA8-7203DB1F5E66}" srcOrd="1" destOrd="0" presId="urn:microsoft.com/office/officeart/2018/2/layout/IconVerticalSolidList"/>
    <dgm:cxn modelId="{1033EA38-5F8E-48E2-AE50-C99B1061EA92}" type="presParOf" srcId="{523E37C1-8B2D-4488-A49A-97BEC4B0BC70}" destId="{B8516D15-02A7-4C42-935E-8336732A95CD}" srcOrd="2" destOrd="0" presId="urn:microsoft.com/office/officeart/2018/2/layout/IconVerticalSolidList"/>
    <dgm:cxn modelId="{4BD4F6C4-2F5A-45AC-921F-AEE8D2B25021}" type="presParOf" srcId="{523E37C1-8B2D-4488-A49A-97BEC4B0BC70}" destId="{8074892C-1385-4E82-BD65-565AB8818A34}" srcOrd="3" destOrd="0" presId="urn:microsoft.com/office/officeart/2018/2/layout/IconVerticalSolidList"/>
    <dgm:cxn modelId="{5CADABB6-ADD0-418C-A0EE-86B436E698FD}" type="presParOf" srcId="{2AB63F15-DCED-4EE3-B080-CEDD5BC769A7}" destId="{31B0F1FE-D8A4-4E68-8612-34C3D5F36A3D}" srcOrd="1" destOrd="0" presId="urn:microsoft.com/office/officeart/2018/2/layout/IconVerticalSolidList"/>
    <dgm:cxn modelId="{61593043-D592-4E8B-AE5E-5CFD94D479A1}" type="presParOf" srcId="{2AB63F15-DCED-4EE3-B080-CEDD5BC769A7}" destId="{904C4EB2-76CC-4503-AF90-8D55C8C6CD15}" srcOrd="2" destOrd="0" presId="urn:microsoft.com/office/officeart/2018/2/layout/IconVerticalSolidList"/>
    <dgm:cxn modelId="{39601824-6131-4ADA-A562-72274866041A}" type="presParOf" srcId="{904C4EB2-76CC-4503-AF90-8D55C8C6CD15}" destId="{21410957-95E9-4914-8ABD-DCB3D4D4D46F}" srcOrd="0" destOrd="0" presId="urn:microsoft.com/office/officeart/2018/2/layout/IconVerticalSolidList"/>
    <dgm:cxn modelId="{67E3EC01-43D5-4B50-906E-0AC7EC5B9BBC}" type="presParOf" srcId="{904C4EB2-76CC-4503-AF90-8D55C8C6CD15}" destId="{16EE9474-694A-4342-8C9E-8EA2E4CE653A}" srcOrd="1" destOrd="0" presId="urn:microsoft.com/office/officeart/2018/2/layout/IconVerticalSolidList"/>
    <dgm:cxn modelId="{A35263C4-26D5-4CED-A397-04E5C3763849}" type="presParOf" srcId="{904C4EB2-76CC-4503-AF90-8D55C8C6CD15}" destId="{16495696-950F-4598-88F8-9F676A9AC70D}" srcOrd="2" destOrd="0" presId="urn:microsoft.com/office/officeart/2018/2/layout/IconVerticalSolidList"/>
    <dgm:cxn modelId="{546C58D8-87F0-4DF7-A40D-CB03FBB8DCE2}" type="presParOf" srcId="{904C4EB2-76CC-4503-AF90-8D55C8C6CD15}" destId="{B24B483E-EBF6-42ED-B9FB-83541FE21A6A}" srcOrd="3" destOrd="0" presId="urn:microsoft.com/office/officeart/2018/2/layout/IconVerticalSolidList"/>
    <dgm:cxn modelId="{104FE3F9-C689-4881-B5C6-1A9F57D662AA}" type="presParOf" srcId="{2AB63F15-DCED-4EE3-B080-CEDD5BC769A7}" destId="{8DED0FC3-66AB-456F-A7C4-741089A9B6F4}" srcOrd="3" destOrd="0" presId="urn:microsoft.com/office/officeart/2018/2/layout/IconVerticalSolidList"/>
    <dgm:cxn modelId="{C1D8FBCE-4609-4995-A991-5CA9074AC9A1}" type="presParOf" srcId="{2AB63F15-DCED-4EE3-B080-CEDD5BC769A7}" destId="{F3D01CFA-82C6-408D-82C4-DFA74674D87C}" srcOrd="4" destOrd="0" presId="urn:microsoft.com/office/officeart/2018/2/layout/IconVerticalSolidList"/>
    <dgm:cxn modelId="{D458753C-7435-4642-B80D-5DDDF90F6F56}" type="presParOf" srcId="{F3D01CFA-82C6-408D-82C4-DFA74674D87C}" destId="{FCD80B24-AF81-43FD-9971-3608E159676A}" srcOrd="0" destOrd="0" presId="urn:microsoft.com/office/officeart/2018/2/layout/IconVerticalSolidList"/>
    <dgm:cxn modelId="{C8B11462-04FD-4A80-A2A9-8A09894BEEDF}" type="presParOf" srcId="{F3D01CFA-82C6-408D-82C4-DFA74674D87C}" destId="{B7420927-6589-4CC0-8F23-EB8B7A846F20}" srcOrd="1" destOrd="0" presId="urn:microsoft.com/office/officeart/2018/2/layout/IconVerticalSolidList"/>
    <dgm:cxn modelId="{E59E074C-1C07-4E71-8900-119C4D55C69D}" type="presParOf" srcId="{F3D01CFA-82C6-408D-82C4-DFA74674D87C}" destId="{9DE61E78-8F96-4B6A-B9F3-5271182294EC}" srcOrd="2" destOrd="0" presId="urn:microsoft.com/office/officeart/2018/2/layout/IconVerticalSolidList"/>
    <dgm:cxn modelId="{B4B50BC8-DFCA-4AB5-8D52-F1BDE175ABAB}" type="presParOf" srcId="{F3D01CFA-82C6-408D-82C4-DFA74674D87C}" destId="{CC17200D-A799-4579-A7A3-4FA52192A5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9B50E5-C3B3-4FCF-9A71-C2D00A7017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6129B-EADC-4B2C-AB1C-E53A78441E75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dirty="0"/>
            <a:t>PASSIVO ATUARIAL EM 31/12/2023: </a:t>
          </a:r>
          <a:r>
            <a:rPr lang="pt-BR" b="1" dirty="0"/>
            <a:t>R$ 16.459.257,30</a:t>
          </a:r>
          <a:endParaRPr lang="en-US" dirty="0"/>
        </a:p>
      </dgm:t>
    </dgm:pt>
    <dgm:pt modelId="{54E6063F-6F14-4FF7-87B1-6133D510CA7C}" type="parTrans" cxnId="{6B664FF0-1B1A-4316-8A22-7144C1A8DB27}">
      <dgm:prSet/>
      <dgm:spPr/>
      <dgm:t>
        <a:bodyPr/>
        <a:lstStyle/>
        <a:p>
          <a:endParaRPr lang="en-US"/>
        </a:p>
      </dgm:t>
    </dgm:pt>
    <dgm:pt modelId="{6377544C-C61C-4F22-99D9-06F403FC6A79}" type="sibTrans" cxnId="{6B664FF0-1B1A-4316-8A22-7144C1A8DB27}">
      <dgm:prSet/>
      <dgm:spPr/>
      <dgm:t>
        <a:bodyPr/>
        <a:lstStyle/>
        <a:p>
          <a:endParaRPr lang="en-US"/>
        </a:p>
      </dgm:t>
    </dgm:pt>
    <dgm:pt modelId="{F9902DF6-1057-4336-B925-106C969E34C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dirty="0"/>
            <a:t>PASSIVO ATUARIAL </a:t>
          </a:r>
          <a:r>
            <a:rPr lang="pt-BR" u="sng" dirty="0"/>
            <a:t>COM A REFORMA em 2024</a:t>
          </a:r>
          <a:r>
            <a:rPr lang="pt-BR" dirty="0"/>
            <a:t>:</a:t>
          </a:r>
          <a:r>
            <a:rPr lang="pt-BR" b="1" dirty="0"/>
            <a:t>  R$ 13.818.422,10</a:t>
          </a:r>
          <a:endParaRPr lang="en-US" dirty="0"/>
        </a:p>
      </dgm:t>
    </dgm:pt>
    <dgm:pt modelId="{653F71EC-557C-498A-9DDB-B91549E042E3}" type="parTrans" cxnId="{5F0930E2-2E28-42EB-B966-7D46A3372A5A}">
      <dgm:prSet/>
      <dgm:spPr/>
      <dgm:t>
        <a:bodyPr/>
        <a:lstStyle/>
        <a:p>
          <a:endParaRPr lang="en-US"/>
        </a:p>
      </dgm:t>
    </dgm:pt>
    <dgm:pt modelId="{4D7F3A25-7772-470B-BB8B-B87EC74B50C0}" type="sibTrans" cxnId="{5F0930E2-2E28-42EB-B966-7D46A3372A5A}">
      <dgm:prSet/>
      <dgm:spPr/>
      <dgm:t>
        <a:bodyPr/>
        <a:lstStyle/>
        <a:p>
          <a:endParaRPr lang="en-US"/>
        </a:p>
      </dgm:t>
    </dgm:pt>
    <dgm:pt modelId="{2BC07687-FFCF-4130-B9F1-B256F819DCAC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pt-BR" b="0" dirty="0"/>
            <a:t>DIFERENÇA A MENOR: </a:t>
          </a:r>
          <a:r>
            <a:rPr lang="pt-BR" b="1" dirty="0"/>
            <a:t>R$ 2.640.835,20</a:t>
          </a:r>
          <a:endParaRPr lang="en-US" b="1" dirty="0"/>
        </a:p>
      </dgm:t>
    </dgm:pt>
    <dgm:pt modelId="{47A2D437-0491-4B5E-8AF7-C5CE240F6629}" type="parTrans" cxnId="{770F52CB-CB20-4119-B64C-6DDF48B9D64F}">
      <dgm:prSet/>
      <dgm:spPr/>
      <dgm:t>
        <a:bodyPr/>
        <a:lstStyle/>
        <a:p>
          <a:endParaRPr lang="en-US"/>
        </a:p>
      </dgm:t>
    </dgm:pt>
    <dgm:pt modelId="{3F68AB1E-F302-45AD-A066-83547AB76004}" type="sibTrans" cxnId="{770F52CB-CB20-4119-B64C-6DDF48B9D64F}">
      <dgm:prSet/>
      <dgm:spPr/>
      <dgm:t>
        <a:bodyPr/>
        <a:lstStyle/>
        <a:p>
          <a:endParaRPr lang="en-US"/>
        </a:p>
      </dgm:t>
    </dgm:pt>
    <dgm:pt modelId="{2AB63F15-DCED-4EE3-B080-CEDD5BC769A7}" type="pres">
      <dgm:prSet presAssocID="{E99B50E5-C3B3-4FCF-9A71-C2D00A7017D8}" presName="root" presStyleCnt="0">
        <dgm:presLayoutVars>
          <dgm:dir/>
          <dgm:resizeHandles val="exact"/>
        </dgm:presLayoutVars>
      </dgm:prSet>
      <dgm:spPr/>
    </dgm:pt>
    <dgm:pt modelId="{523E37C1-8B2D-4488-A49A-97BEC4B0BC70}" type="pres">
      <dgm:prSet presAssocID="{0216129B-EADC-4B2C-AB1C-E53A78441E75}" presName="compNode" presStyleCnt="0"/>
      <dgm:spPr/>
    </dgm:pt>
    <dgm:pt modelId="{09740D02-B80A-47F5-8B2F-9BC52E5C8667}" type="pres">
      <dgm:prSet presAssocID="{0216129B-EADC-4B2C-AB1C-E53A78441E75}" presName="bgRect" presStyleLbl="bgShp" presStyleIdx="0" presStyleCnt="3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131F56C4-9070-46D7-8EA8-7203DB1F5E66}" type="pres">
      <dgm:prSet presAssocID="{0216129B-EADC-4B2C-AB1C-E53A78441E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B8516D15-02A7-4C42-935E-8336732A95CD}" type="pres">
      <dgm:prSet presAssocID="{0216129B-EADC-4B2C-AB1C-E53A78441E75}" presName="spaceRect" presStyleCnt="0"/>
      <dgm:spPr/>
    </dgm:pt>
    <dgm:pt modelId="{8074892C-1385-4E82-BD65-565AB8818A34}" type="pres">
      <dgm:prSet presAssocID="{0216129B-EADC-4B2C-AB1C-E53A78441E75}" presName="parTx" presStyleLbl="revTx" presStyleIdx="0" presStyleCnt="3">
        <dgm:presLayoutVars>
          <dgm:chMax val="0"/>
          <dgm:chPref val="0"/>
        </dgm:presLayoutVars>
      </dgm:prSet>
      <dgm:spPr/>
    </dgm:pt>
    <dgm:pt modelId="{31B0F1FE-D8A4-4E68-8612-34C3D5F36A3D}" type="pres">
      <dgm:prSet presAssocID="{6377544C-C61C-4F22-99D9-06F403FC6A79}" presName="sibTrans" presStyleCnt="0"/>
      <dgm:spPr/>
    </dgm:pt>
    <dgm:pt modelId="{904C4EB2-76CC-4503-AF90-8D55C8C6CD15}" type="pres">
      <dgm:prSet presAssocID="{F9902DF6-1057-4336-B925-106C969E34CD}" presName="compNode" presStyleCnt="0"/>
      <dgm:spPr/>
    </dgm:pt>
    <dgm:pt modelId="{21410957-95E9-4914-8ABD-DCB3D4D4D46F}" type="pres">
      <dgm:prSet presAssocID="{F9902DF6-1057-4336-B925-106C969E34CD}" presName="bgRect" presStyleLbl="bgShp" presStyleIdx="1" presStyleCnt="3">
        <dgm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16EE9474-694A-4342-8C9E-8EA2E4CE653A}" type="pres">
      <dgm:prSet presAssocID="{F9902DF6-1057-4336-B925-106C969E34CD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nheiro estrutura de tópicos"/>
        </a:ext>
      </dgm:extLst>
    </dgm:pt>
    <dgm:pt modelId="{16495696-950F-4598-88F8-9F676A9AC70D}" type="pres">
      <dgm:prSet presAssocID="{F9902DF6-1057-4336-B925-106C969E34CD}" presName="spaceRect" presStyleCnt="0"/>
      <dgm:spPr/>
    </dgm:pt>
    <dgm:pt modelId="{B24B483E-EBF6-42ED-B9FB-83541FE21A6A}" type="pres">
      <dgm:prSet presAssocID="{F9902DF6-1057-4336-B925-106C969E34CD}" presName="parTx" presStyleLbl="revTx" presStyleIdx="1" presStyleCnt="3">
        <dgm:presLayoutVars>
          <dgm:chMax val="0"/>
          <dgm:chPref val="0"/>
        </dgm:presLayoutVars>
      </dgm:prSet>
      <dgm:spPr/>
    </dgm:pt>
    <dgm:pt modelId="{8DED0FC3-66AB-456F-A7C4-741089A9B6F4}" type="pres">
      <dgm:prSet presAssocID="{4D7F3A25-7772-470B-BB8B-B87EC74B50C0}" presName="sibTrans" presStyleCnt="0"/>
      <dgm:spPr/>
    </dgm:pt>
    <dgm:pt modelId="{F3D01CFA-82C6-408D-82C4-DFA74674D87C}" type="pres">
      <dgm:prSet presAssocID="{2BC07687-FFCF-4130-B9F1-B256F819DCAC}" presName="compNode" presStyleCnt="0"/>
      <dgm:spPr/>
    </dgm:pt>
    <dgm:pt modelId="{FCD80B24-AF81-43FD-9971-3608E159676A}" type="pres">
      <dgm:prSet presAssocID="{2BC07687-FFCF-4130-B9F1-B256F819DCAC}" presName="bgRect" presStyleLbl="bgShp" presStyleIdx="2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B7420927-6589-4CC0-8F23-EB8B7A846F20}" type="pres">
      <dgm:prSet presAssocID="{2BC07687-FFCF-4130-B9F1-B256F819DCAC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emática"/>
        </a:ext>
      </dgm:extLst>
    </dgm:pt>
    <dgm:pt modelId="{9DE61E78-8F96-4B6A-B9F3-5271182294EC}" type="pres">
      <dgm:prSet presAssocID="{2BC07687-FFCF-4130-B9F1-B256F819DCAC}" presName="spaceRect" presStyleCnt="0"/>
      <dgm:spPr/>
    </dgm:pt>
    <dgm:pt modelId="{CC17200D-A799-4579-A7A3-4FA52192A5DF}" type="pres">
      <dgm:prSet presAssocID="{2BC07687-FFCF-4130-B9F1-B256F819DCA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EC8532-CEEE-47B0-ADDA-0A3617DB8B35}" type="presOf" srcId="{0216129B-EADC-4B2C-AB1C-E53A78441E75}" destId="{8074892C-1385-4E82-BD65-565AB8818A34}" srcOrd="0" destOrd="0" presId="urn:microsoft.com/office/officeart/2018/2/layout/IconVerticalSolidList"/>
    <dgm:cxn modelId="{60E4E962-B739-4AC5-90B2-0049FF6FDE28}" type="presOf" srcId="{2BC07687-FFCF-4130-B9F1-B256F819DCAC}" destId="{CC17200D-A799-4579-A7A3-4FA52192A5DF}" srcOrd="0" destOrd="0" presId="urn:microsoft.com/office/officeart/2018/2/layout/IconVerticalSolidList"/>
    <dgm:cxn modelId="{B55BF479-8E3A-4F87-9C24-BE25F5B69549}" type="presOf" srcId="{E99B50E5-C3B3-4FCF-9A71-C2D00A7017D8}" destId="{2AB63F15-DCED-4EE3-B080-CEDD5BC769A7}" srcOrd="0" destOrd="0" presId="urn:microsoft.com/office/officeart/2018/2/layout/IconVerticalSolidList"/>
    <dgm:cxn modelId="{8DAAA1C7-E511-4A39-B2F3-0F69FC28229D}" type="presOf" srcId="{F9902DF6-1057-4336-B925-106C969E34CD}" destId="{B24B483E-EBF6-42ED-B9FB-83541FE21A6A}" srcOrd="0" destOrd="0" presId="urn:microsoft.com/office/officeart/2018/2/layout/IconVerticalSolidList"/>
    <dgm:cxn modelId="{770F52CB-CB20-4119-B64C-6DDF48B9D64F}" srcId="{E99B50E5-C3B3-4FCF-9A71-C2D00A7017D8}" destId="{2BC07687-FFCF-4130-B9F1-B256F819DCAC}" srcOrd="2" destOrd="0" parTransId="{47A2D437-0491-4B5E-8AF7-C5CE240F6629}" sibTransId="{3F68AB1E-F302-45AD-A066-83547AB76004}"/>
    <dgm:cxn modelId="{5F0930E2-2E28-42EB-B966-7D46A3372A5A}" srcId="{E99B50E5-C3B3-4FCF-9A71-C2D00A7017D8}" destId="{F9902DF6-1057-4336-B925-106C969E34CD}" srcOrd="1" destOrd="0" parTransId="{653F71EC-557C-498A-9DDB-B91549E042E3}" sibTransId="{4D7F3A25-7772-470B-BB8B-B87EC74B50C0}"/>
    <dgm:cxn modelId="{6B664FF0-1B1A-4316-8A22-7144C1A8DB27}" srcId="{E99B50E5-C3B3-4FCF-9A71-C2D00A7017D8}" destId="{0216129B-EADC-4B2C-AB1C-E53A78441E75}" srcOrd="0" destOrd="0" parTransId="{54E6063F-6F14-4FF7-87B1-6133D510CA7C}" sibTransId="{6377544C-C61C-4F22-99D9-06F403FC6A79}"/>
    <dgm:cxn modelId="{AE879314-B498-408E-A48D-D043F734164B}" type="presParOf" srcId="{2AB63F15-DCED-4EE3-B080-CEDD5BC769A7}" destId="{523E37C1-8B2D-4488-A49A-97BEC4B0BC70}" srcOrd="0" destOrd="0" presId="urn:microsoft.com/office/officeart/2018/2/layout/IconVerticalSolidList"/>
    <dgm:cxn modelId="{0A87335F-03FE-413B-A14E-6A0C0BEDEFC4}" type="presParOf" srcId="{523E37C1-8B2D-4488-A49A-97BEC4B0BC70}" destId="{09740D02-B80A-47F5-8B2F-9BC52E5C8667}" srcOrd="0" destOrd="0" presId="urn:microsoft.com/office/officeart/2018/2/layout/IconVerticalSolidList"/>
    <dgm:cxn modelId="{0E8C29F3-9A17-4534-8F43-1E78F3CC9FBE}" type="presParOf" srcId="{523E37C1-8B2D-4488-A49A-97BEC4B0BC70}" destId="{131F56C4-9070-46D7-8EA8-7203DB1F5E66}" srcOrd="1" destOrd="0" presId="urn:microsoft.com/office/officeart/2018/2/layout/IconVerticalSolidList"/>
    <dgm:cxn modelId="{1033EA38-5F8E-48E2-AE50-C99B1061EA92}" type="presParOf" srcId="{523E37C1-8B2D-4488-A49A-97BEC4B0BC70}" destId="{B8516D15-02A7-4C42-935E-8336732A95CD}" srcOrd="2" destOrd="0" presId="urn:microsoft.com/office/officeart/2018/2/layout/IconVerticalSolidList"/>
    <dgm:cxn modelId="{4BD4F6C4-2F5A-45AC-921F-AEE8D2B25021}" type="presParOf" srcId="{523E37C1-8B2D-4488-A49A-97BEC4B0BC70}" destId="{8074892C-1385-4E82-BD65-565AB8818A34}" srcOrd="3" destOrd="0" presId="urn:microsoft.com/office/officeart/2018/2/layout/IconVerticalSolidList"/>
    <dgm:cxn modelId="{5CADABB6-ADD0-418C-A0EE-86B436E698FD}" type="presParOf" srcId="{2AB63F15-DCED-4EE3-B080-CEDD5BC769A7}" destId="{31B0F1FE-D8A4-4E68-8612-34C3D5F36A3D}" srcOrd="1" destOrd="0" presId="urn:microsoft.com/office/officeart/2018/2/layout/IconVerticalSolidList"/>
    <dgm:cxn modelId="{61593043-D592-4E8B-AE5E-5CFD94D479A1}" type="presParOf" srcId="{2AB63F15-DCED-4EE3-B080-CEDD5BC769A7}" destId="{904C4EB2-76CC-4503-AF90-8D55C8C6CD15}" srcOrd="2" destOrd="0" presId="urn:microsoft.com/office/officeart/2018/2/layout/IconVerticalSolidList"/>
    <dgm:cxn modelId="{39601824-6131-4ADA-A562-72274866041A}" type="presParOf" srcId="{904C4EB2-76CC-4503-AF90-8D55C8C6CD15}" destId="{21410957-95E9-4914-8ABD-DCB3D4D4D46F}" srcOrd="0" destOrd="0" presId="urn:microsoft.com/office/officeart/2018/2/layout/IconVerticalSolidList"/>
    <dgm:cxn modelId="{67E3EC01-43D5-4B50-906E-0AC7EC5B9BBC}" type="presParOf" srcId="{904C4EB2-76CC-4503-AF90-8D55C8C6CD15}" destId="{16EE9474-694A-4342-8C9E-8EA2E4CE653A}" srcOrd="1" destOrd="0" presId="urn:microsoft.com/office/officeart/2018/2/layout/IconVerticalSolidList"/>
    <dgm:cxn modelId="{A35263C4-26D5-4CED-A397-04E5C3763849}" type="presParOf" srcId="{904C4EB2-76CC-4503-AF90-8D55C8C6CD15}" destId="{16495696-950F-4598-88F8-9F676A9AC70D}" srcOrd="2" destOrd="0" presId="urn:microsoft.com/office/officeart/2018/2/layout/IconVerticalSolidList"/>
    <dgm:cxn modelId="{546C58D8-87F0-4DF7-A40D-CB03FBB8DCE2}" type="presParOf" srcId="{904C4EB2-76CC-4503-AF90-8D55C8C6CD15}" destId="{B24B483E-EBF6-42ED-B9FB-83541FE21A6A}" srcOrd="3" destOrd="0" presId="urn:microsoft.com/office/officeart/2018/2/layout/IconVerticalSolidList"/>
    <dgm:cxn modelId="{104FE3F9-C689-4881-B5C6-1A9F57D662AA}" type="presParOf" srcId="{2AB63F15-DCED-4EE3-B080-CEDD5BC769A7}" destId="{8DED0FC3-66AB-456F-A7C4-741089A9B6F4}" srcOrd="3" destOrd="0" presId="urn:microsoft.com/office/officeart/2018/2/layout/IconVerticalSolidList"/>
    <dgm:cxn modelId="{C1D8FBCE-4609-4995-A991-5CA9074AC9A1}" type="presParOf" srcId="{2AB63F15-DCED-4EE3-B080-CEDD5BC769A7}" destId="{F3D01CFA-82C6-408D-82C4-DFA74674D87C}" srcOrd="4" destOrd="0" presId="urn:microsoft.com/office/officeart/2018/2/layout/IconVerticalSolidList"/>
    <dgm:cxn modelId="{D458753C-7435-4642-B80D-5DDDF90F6F56}" type="presParOf" srcId="{F3D01CFA-82C6-408D-82C4-DFA74674D87C}" destId="{FCD80B24-AF81-43FD-9971-3608E159676A}" srcOrd="0" destOrd="0" presId="urn:microsoft.com/office/officeart/2018/2/layout/IconVerticalSolidList"/>
    <dgm:cxn modelId="{C8B11462-04FD-4A80-A2A9-8A09894BEEDF}" type="presParOf" srcId="{F3D01CFA-82C6-408D-82C4-DFA74674D87C}" destId="{B7420927-6589-4CC0-8F23-EB8B7A846F20}" srcOrd="1" destOrd="0" presId="urn:microsoft.com/office/officeart/2018/2/layout/IconVerticalSolidList"/>
    <dgm:cxn modelId="{E59E074C-1C07-4E71-8900-119C4D55C69D}" type="presParOf" srcId="{F3D01CFA-82C6-408D-82C4-DFA74674D87C}" destId="{9DE61E78-8F96-4B6A-B9F3-5271182294EC}" srcOrd="2" destOrd="0" presId="urn:microsoft.com/office/officeart/2018/2/layout/IconVerticalSolidList"/>
    <dgm:cxn modelId="{B4B50BC8-DFCA-4AB5-8D52-F1BDE175ABAB}" type="presParOf" srcId="{F3D01CFA-82C6-408D-82C4-DFA74674D87C}" destId="{CC17200D-A799-4579-A7A3-4FA52192A5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7FF53-9223-4DC5-B768-71C18E0DAF54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19590235-6CAC-4C15-9758-56B37AEB7116}">
      <dgm:prSet/>
      <dgm:spPr/>
      <dgm:t>
        <a:bodyPr/>
        <a:lstStyle/>
        <a:p>
          <a:pPr algn="ctr"/>
          <a:r>
            <a:rPr lang="pt-BR" b="1" dirty="0"/>
            <a:t>PLANO DE CUSTEIO HOJE </a:t>
          </a:r>
          <a:endParaRPr lang="pt-BR" dirty="0"/>
        </a:p>
      </dgm:t>
    </dgm:pt>
    <dgm:pt modelId="{883FD4AB-E9B8-4B5F-9D41-D70AD276B8E2}" type="parTrans" cxnId="{1BDADA0B-B973-4822-9B76-20FEFE6DAA61}">
      <dgm:prSet/>
      <dgm:spPr/>
      <dgm:t>
        <a:bodyPr/>
        <a:lstStyle/>
        <a:p>
          <a:endParaRPr lang="pt-BR"/>
        </a:p>
      </dgm:t>
    </dgm:pt>
    <dgm:pt modelId="{25FE451E-8D8F-411D-B4DA-53C274B2A1D7}" type="sibTrans" cxnId="{1BDADA0B-B973-4822-9B76-20FEFE6DAA61}">
      <dgm:prSet/>
      <dgm:spPr/>
      <dgm:t>
        <a:bodyPr/>
        <a:lstStyle/>
        <a:p>
          <a:endParaRPr lang="pt-BR"/>
        </a:p>
      </dgm:t>
    </dgm:pt>
    <dgm:pt modelId="{E044435F-04AA-42BE-B289-FDD1BB4B8610}">
      <dgm:prSet/>
      <dgm:spPr/>
      <dgm:t>
        <a:bodyPr/>
        <a:lstStyle/>
        <a:p>
          <a:pPr algn="ctr"/>
          <a:r>
            <a:rPr lang="pt-BR" dirty="0"/>
            <a:t>Servidor: </a:t>
          </a:r>
          <a:r>
            <a:rPr lang="pt-BR" b="1" dirty="0"/>
            <a:t>14%</a:t>
          </a:r>
        </a:p>
      </dgm:t>
    </dgm:pt>
    <dgm:pt modelId="{804B5C07-0AC4-489C-865F-3749DDF120AA}" type="parTrans" cxnId="{10816863-8CDF-4C6A-90AA-4D4676CA1B1E}">
      <dgm:prSet/>
      <dgm:spPr/>
      <dgm:t>
        <a:bodyPr/>
        <a:lstStyle/>
        <a:p>
          <a:endParaRPr lang="pt-BR"/>
        </a:p>
      </dgm:t>
    </dgm:pt>
    <dgm:pt modelId="{74F0C5DF-3A3E-4F7C-80CC-EA4366B75AC3}" type="sibTrans" cxnId="{10816863-8CDF-4C6A-90AA-4D4676CA1B1E}">
      <dgm:prSet/>
      <dgm:spPr/>
      <dgm:t>
        <a:bodyPr/>
        <a:lstStyle/>
        <a:p>
          <a:endParaRPr lang="pt-BR"/>
        </a:p>
      </dgm:t>
    </dgm:pt>
    <dgm:pt modelId="{D625B084-F507-4ECA-9741-DC6CF6F9BAED}">
      <dgm:prSet/>
      <dgm:spPr/>
      <dgm:t>
        <a:bodyPr/>
        <a:lstStyle/>
        <a:p>
          <a:pPr algn="ctr"/>
          <a:r>
            <a:rPr lang="pt-BR" dirty="0"/>
            <a:t>Ente (normal): </a:t>
          </a:r>
          <a:r>
            <a:rPr lang="pt-BR" b="1" dirty="0"/>
            <a:t>14%</a:t>
          </a:r>
        </a:p>
      </dgm:t>
    </dgm:pt>
    <dgm:pt modelId="{2FC5866A-8191-4F31-BA87-EF29A216EFFF}" type="parTrans" cxnId="{60A6F358-C3C7-4687-9731-D36ACE8115D4}">
      <dgm:prSet/>
      <dgm:spPr/>
      <dgm:t>
        <a:bodyPr/>
        <a:lstStyle/>
        <a:p>
          <a:endParaRPr lang="pt-BR"/>
        </a:p>
      </dgm:t>
    </dgm:pt>
    <dgm:pt modelId="{60026CA6-287F-404A-9A9D-861E9D251B87}" type="sibTrans" cxnId="{60A6F358-C3C7-4687-9731-D36ACE8115D4}">
      <dgm:prSet/>
      <dgm:spPr/>
      <dgm:t>
        <a:bodyPr/>
        <a:lstStyle/>
        <a:p>
          <a:endParaRPr lang="pt-BR"/>
        </a:p>
      </dgm:t>
    </dgm:pt>
    <dgm:pt modelId="{47190CE9-A9B2-4CF6-9CD5-3060699646DC}">
      <dgm:prSet/>
      <dgm:spPr/>
      <dgm:t>
        <a:bodyPr/>
        <a:lstStyle/>
        <a:p>
          <a:pPr algn="ctr"/>
          <a:r>
            <a:rPr lang="pt-BR" dirty="0"/>
            <a:t>Ente (suplementar): </a:t>
          </a:r>
          <a:r>
            <a:rPr lang="pt-BR" b="1" dirty="0"/>
            <a:t>42,40%</a:t>
          </a:r>
          <a:r>
            <a:rPr lang="pt-BR" dirty="0"/>
            <a:t> (até 2043)</a:t>
          </a:r>
        </a:p>
      </dgm:t>
    </dgm:pt>
    <dgm:pt modelId="{803D0E6A-2E2D-403F-8ECC-2A0A45904304}" type="parTrans" cxnId="{94D19D3B-01C6-4FF3-9133-D23939E54740}">
      <dgm:prSet/>
      <dgm:spPr/>
      <dgm:t>
        <a:bodyPr/>
        <a:lstStyle/>
        <a:p>
          <a:endParaRPr lang="pt-BR"/>
        </a:p>
      </dgm:t>
    </dgm:pt>
    <dgm:pt modelId="{AFA6DD15-8CB9-4563-95A6-EC2175F03E70}" type="sibTrans" cxnId="{94D19D3B-01C6-4FF3-9133-D23939E54740}">
      <dgm:prSet/>
      <dgm:spPr/>
      <dgm:t>
        <a:bodyPr/>
        <a:lstStyle/>
        <a:p>
          <a:endParaRPr lang="pt-BR"/>
        </a:p>
      </dgm:t>
    </dgm:pt>
    <dgm:pt modelId="{F86F7232-377C-43CA-BCCD-38133B191DF9}">
      <dgm:prSet/>
      <dgm:spPr/>
      <dgm:t>
        <a:bodyPr/>
        <a:lstStyle/>
        <a:p>
          <a:pPr algn="ctr"/>
          <a:r>
            <a:rPr lang="pt-BR" dirty="0"/>
            <a:t>Alíquota total Ente: </a:t>
          </a:r>
          <a:r>
            <a:rPr lang="pt-BR" b="1" u="sng" dirty="0"/>
            <a:t>56,40%</a:t>
          </a:r>
          <a:endParaRPr lang="pt-BR" dirty="0"/>
        </a:p>
      </dgm:t>
    </dgm:pt>
    <dgm:pt modelId="{BC7A5EFF-E1AA-4E0F-B3C9-BC78E2C4AD7B}" type="parTrans" cxnId="{F8A72C39-4233-46DF-AEDB-4F3487FDC542}">
      <dgm:prSet/>
      <dgm:spPr/>
      <dgm:t>
        <a:bodyPr/>
        <a:lstStyle/>
        <a:p>
          <a:endParaRPr lang="pt-BR"/>
        </a:p>
      </dgm:t>
    </dgm:pt>
    <dgm:pt modelId="{7E18AD30-F864-4B58-8F4D-4EE306FB19E6}" type="sibTrans" cxnId="{F8A72C39-4233-46DF-AEDB-4F3487FDC542}">
      <dgm:prSet/>
      <dgm:spPr/>
      <dgm:t>
        <a:bodyPr/>
        <a:lstStyle/>
        <a:p>
          <a:endParaRPr lang="pt-BR"/>
        </a:p>
      </dgm:t>
    </dgm:pt>
    <dgm:pt modelId="{4C53077D-7234-4742-890E-A4569EC78F00}" type="pres">
      <dgm:prSet presAssocID="{E147FF53-9223-4DC5-B768-71C18E0DAF54}" presName="linear" presStyleCnt="0">
        <dgm:presLayoutVars>
          <dgm:animLvl val="lvl"/>
          <dgm:resizeHandles val="exact"/>
        </dgm:presLayoutVars>
      </dgm:prSet>
      <dgm:spPr/>
    </dgm:pt>
    <dgm:pt modelId="{87A0798D-8995-49F9-A8D6-5B657488C3F9}" type="pres">
      <dgm:prSet presAssocID="{19590235-6CAC-4C15-9758-56B37AEB71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D22DE2B-B5AD-44A3-B9AF-7F2A03ED369A}" type="pres">
      <dgm:prSet presAssocID="{25FE451E-8D8F-411D-B4DA-53C274B2A1D7}" presName="spacer" presStyleCnt="0"/>
      <dgm:spPr/>
    </dgm:pt>
    <dgm:pt modelId="{6CB37DB2-1DF9-4AD5-B585-8CE4C1E7F94B}" type="pres">
      <dgm:prSet presAssocID="{E044435F-04AA-42BE-B289-FDD1BB4B861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ABA2257-753A-41E8-851F-AA2E69A2C287}" type="pres">
      <dgm:prSet presAssocID="{74F0C5DF-3A3E-4F7C-80CC-EA4366B75AC3}" presName="spacer" presStyleCnt="0"/>
      <dgm:spPr/>
    </dgm:pt>
    <dgm:pt modelId="{422D678B-C97B-4376-9346-2E5925B037CA}" type="pres">
      <dgm:prSet presAssocID="{D625B084-F507-4ECA-9741-DC6CF6F9BA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1765C15-9BC9-4860-A385-E4BD71112769}" type="pres">
      <dgm:prSet presAssocID="{60026CA6-287F-404A-9A9D-861E9D251B87}" presName="spacer" presStyleCnt="0"/>
      <dgm:spPr/>
    </dgm:pt>
    <dgm:pt modelId="{0FA930A0-C243-4B82-BB7F-3E2189EAC91F}" type="pres">
      <dgm:prSet presAssocID="{47190CE9-A9B2-4CF6-9CD5-3060699646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5D2BE45-07FF-4C13-9175-F98C700D73B6}" type="pres">
      <dgm:prSet presAssocID="{AFA6DD15-8CB9-4563-95A6-EC2175F03E70}" presName="spacer" presStyleCnt="0"/>
      <dgm:spPr/>
    </dgm:pt>
    <dgm:pt modelId="{2C057001-7D35-4D46-8EFC-FA2504BE5AE3}" type="pres">
      <dgm:prSet presAssocID="{F86F7232-377C-43CA-BCCD-38133B191DF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BDADA0B-B973-4822-9B76-20FEFE6DAA61}" srcId="{E147FF53-9223-4DC5-B768-71C18E0DAF54}" destId="{19590235-6CAC-4C15-9758-56B37AEB7116}" srcOrd="0" destOrd="0" parTransId="{883FD4AB-E9B8-4B5F-9D41-D70AD276B8E2}" sibTransId="{25FE451E-8D8F-411D-B4DA-53C274B2A1D7}"/>
    <dgm:cxn modelId="{81FFBE0C-A91B-4DEE-867F-24B64561F10C}" type="presOf" srcId="{19590235-6CAC-4C15-9758-56B37AEB7116}" destId="{87A0798D-8995-49F9-A8D6-5B657488C3F9}" srcOrd="0" destOrd="0" presId="urn:microsoft.com/office/officeart/2005/8/layout/vList2"/>
    <dgm:cxn modelId="{BE416F28-6624-43B0-AA4D-4F2963AC9427}" type="presOf" srcId="{E044435F-04AA-42BE-B289-FDD1BB4B8610}" destId="{6CB37DB2-1DF9-4AD5-B585-8CE4C1E7F94B}" srcOrd="0" destOrd="0" presId="urn:microsoft.com/office/officeart/2005/8/layout/vList2"/>
    <dgm:cxn modelId="{56096F37-DE2D-4B57-810F-AED4FCA43744}" type="presOf" srcId="{D625B084-F507-4ECA-9741-DC6CF6F9BAED}" destId="{422D678B-C97B-4376-9346-2E5925B037CA}" srcOrd="0" destOrd="0" presId="urn:microsoft.com/office/officeart/2005/8/layout/vList2"/>
    <dgm:cxn modelId="{F8A72C39-4233-46DF-AEDB-4F3487FDC542}" srcId="{E147FF53-9223-4DC5-B768-71C18E0DAF54}" destId="{F86F7232-377C-43CA-BCCD-38133B191DF9}" srcOrd="4" destOrd="0" parTransId="{BC7A5EFF-E1AA-4E0F-B3C9-BC78E2C4AD7B}" sibTransId="{7E18AD30-F864-4B58-8F4D-4EE306FB19E6}"/>
    <dgm:cxn modelId="{94D19D3B-01C6-4FF3-9133-D23939E54740}" srcId="{E147FF53-9223-4DC5-B768-71C18E0DAF54}" destId="{47190CE9-A9B2-4CF6-9CD5-3060699646DC}" srcOrd="3" destOrd="0" parTransId="{803D0E6A-2E2D-403F-8ECC-2A0A45904304}" sibTransId="{AFA6DD15-8CB9-4563-95A6-EC2175F03E70}"/>
    <dgm:cxn modelId="{10816863-8CDF-4C6A-90AA-4D4676CA1B1E}" srcId="{E147FF53-9223-4DC5-B768-71C18E0DAF54}" destId="{E044435F-04AA-42BE-B289-FDD1BB4B8610}" srcOrd="1" destOrd="0" parTransId="{804B5C07-0AC4-489C-865F-3749DDF120AA}" sibTransId="{74F0C5DF-3A3E-4F7C-80CC-EA4366B75AC3}"/>
    <dgm:cxn modelId="{60A6F358-C3C7-4687-9731-D36ACE8115D4}" srcId="{E147FF53-9223-4DC5-B768-71C18E0DAF54}" destId="{D625B084-F507-4ECA-9741-DC6CF6F9BAED}" srcOrd="2" destOrd="0" parTransId="{2FC5866A-8191-4F31-BA87-EF29A216EFFF}" sibTransId="{60026CA6-287F-404A-9A9D-861E9D251B87}"/>
    <dgm:cxn modelId="{F00869AE-B26B-49C6-A36A-B92A2AE07881}" type="presOf" srcId="{47190CE9-A9B2-4CF6-9CD5-3060699646DC}" destId="{0FA930A0-C243-4B82-BB7F-3E2189EAC91F}" srcOrd="0" destOrd="0" presId="urn:microsoft.com/office/officeart/2005/8/layout/vList2"/>
    <dgm:cxn modelId="{D3E61AB7-66C2-43B4-A183-194EB9E947C7}" type="presOf" srcId="{E147FF53-9223-4DC5-B768-71C18E0DAF54}" destId="{4C53077D-7234-4742-890E-A4569EC78F00}" srcOrd="0" destOrd="0" presId="urn:microsoft.com/office/officeart/2005/8/layout/vList2"/>
    <dgm:cxn modelId="{CC202FE9-882A-4DE2-BD1D-66AD67BEA919}" type="presOf" srcId="{F86F7232-377C-43CA-BCCD-38133B191DF9}" destId="{2C057001-7D35-4D46-8EFC-FA2504BE5AE3}" srcOrd="0" destOrd="0" presId="urn:microsoft.com/office/officeart/2005/8/layout/vList2"/>
    <dgm:cxn modelId="{FE5B6964-4BFE-452B-A3C4-E2B2C3828399}" type="presParOf" srcId="{4C53077D-7234-4742-890E-A4569EC78F00}" destId="{87A0798D-8995-49F9-A8D6-5B657488C3F9}" srcOrd="0" destOrd="0" presId="urn:microsoft.com/office/officeart/2005/8/layout/vList2"/>
    <dgm:cxn modelId="{24CB995C-7D15-49E2-978B-AC15D0A36EF9}" type="presParOf" srcId="{4C53077D-7234-4742-890E-A4569EC78F00}" destId="{5D22DE2B-B5AD-44A3-B9AF-7F2A03ED369A}" srcOrd="1" destOrd="0" presId="urn:microsoft.com/office/officeart/2005/8/layout/vList2"/>
    <dgm:cxn modelId="{BF24125C-7B3B-4746-9492-5A2D209BD643}" type="presParOf" srcId="{4C53077D-7234-4742-890E-A4569EC78F00}" destId="{6CB37DB2-1DF9-4AD5-B585-8CE4C1E7F94B}" srcOrd="2" destOrd="0" presId="urn:microsoft.com/office/officeart/2005/8/layout/vList2"/>
    <dgm:cxn modelId="{49336D71-7D0A-47CC-8F7F-2E5E3EC449F4}" type="presParOf" srcId="{4C53077D-7234-4742-890E-A4569EC78F00}" destId="{BABA2257-753A-41E8-851F-AA2E69A2C287}" srcOrd="3" destOrd="0" presId="urn:microsoft.com/office/officeart/2005/8/layout/vList2"/>
    <dgm:cxn modelId="{6213F526-51AB-4E35-AB57-DA157816408F}" type="presParOf" srcId="{4C53077D-7234-4742-890E-A4569EC78F00}" destId="{422D678B-C97B-4376-9346-2E5925B037CA}" srcOrd="4" destOrd="0" presId="urn:microsoft.com/office/officeart/2005/8/layout/vList2"/>
    <dgm:cxn modelId="{2EA6E866-4C07-4A6D-B9D3-BA5D29A9EE91}" type="presParOf" srcId="{4C53077D-7234-4742-890E-A4569EC78F00}" destId="{31765C15-9BC9-4860-A385-E4BD71112769}" srcOrd="5" destOrd="0" presId="urn:microsoft.com/office/officeart/2005/8/layout/vList2"/>
    <dgm:cxn modelId="{FC433344-9884-4B2F-AF4D-3A4A9ABB59FA}" type="presParOf" srcId="{4C53077D-7234-4742-890E-A4569EC78F00}" destId="{0FA930A0-C243-4B82-BB7F-3E2189EAC91F}" srcOrd="6" destOrd="0" presId="urn:microsoft.com/office/officeart/2005/8/layout/vList2"/>
    <dgm:cxn modelId="{278E6638-E4E5-479D-B922-618C7E0FB869}" type="presParOf" srcId="{4C53077D-7234-4742-890E-A4569EC78F00}" destId="{15D2BE45-07FF-4C13-9175-F98C700D73B6}" srcOrd="7" destOrd="0" presId="urn:microsoft.com/office/officeart/2005/8/layout/vList2"/>
    <dgm:cxn modelId="{F43B80C7-A587-4DA8-998E-DB561B288133}" type="presParOf" srcId="{4C53077D-7234-4742-890E-A4569EC78F00}" destId="{2C057001-7D35-4D46-8EFC-FA2504BE5A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5C3096-508C-4DBE-A655-BE196FF2D5D8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6EE2B716-E9B8-4797-907D-21FB7E3204A8}">
      <dgm:prSet/>
      <dgm:spPr/>
      <dgm:t>
        <a:bodyPr/>
        <a:lstStyle/>
        <a:p>
          <a:pPr algn="ctr"/>
          <a:r>
            <a:rPr lang="pt-BR" b="1" dirty="0"/>
            <a:t>PLANO DE CUSTEIO CÁLCULO ATUARIAL 31/12/2024</a:t>
          </a:r>
          <a:endParaRPr lang="pt-BR" dirty="0"/>
        </a:p>
      </dgm:t>
    </dgm:pt>
    <dgm:pt modelId="{C0C3F3D3-8CAC-46A8-9524-027270C809D6}" type="parTrans" cxnId="{688DDA9E-7F62-43CC-8872-6F851A0FE389}">
      <dgm:prSet/>
      <dgm:spPr/>
      <dgm:t>
        <a:bodyPr/>
        <a:lstStyle/>
        <a:p>
          <a:pPr algn="ctr"/>
          <a:endParaRPr lang="pt-BR"/>
        </a:p>
      </dgm:t>
    </dgm:pt>
    <dgm:pt modelId="{83097688-A433-410C-B9C5-9BF478296928}" type="sibTrans" cxnId="{688DDA9E-7F62-43CC-8872-6F851A0FE389}">
      <dgm:prSet/>
      <dgm:spPr/>
      <dgm:t>
        <a:bodyPr/>
        <a:lstStyle/>
        <a:p>
          <a:pPr algn="ctr"/>
          <a:endParaRPr lang="pt-BR"/>
        </a:p>
      </dgm:t>
    </dgm:pt>
    <dgm:pt modelId="{D0FC6B84-C252-4B05-9309-B696904675A0}">
      <dgm:prSet/>
      <dgm:spPr/>
      <dgm:t>
        <a:bodyPr/>
        <a:lstStyle/>
        <a:p>
          <a:pPr algn="ctr"/>
          <a:r>
            <a:rPr lang="pt-BR" dirty="0"/>
            <a:t>Servidor: </a:t>
          </a:r>
          <a:r>
            <a:rPr lang="pt-BR" b="1" dirty="0"/>
            <a:t>14%</a:t>
          </a:r>
        </a:p>
      </dgm:t>
    </dgm:pt>
    <dgm:pt modelId="{D71C67EF-995F-4F54-8301-9120DE86B980}" type="parTrans" cxnId="{2DF29787-6B3C-4D40-B7D3-A5017A03D4E5}">
      <dgm:prSet/>
      <dgm:spPr/>
      <dgm:t>
        <a:bodyPr/>
        <a:lstStyle/>
        <a:p>
          <a:pPr algn="ctr"/>
          <a:endParaRPr lang="pt-BR"/>
        </a:p>
      </dgm:t>
    </dgm:pt>
    <dgm:pt modelId="{2785BEBA-E9AD-433F-8E1D-9A73096C42CD}" type="sibTrans" cxnId="{2DF29787-6B3C-4D40-B7D3-A5017A03D4E5}">
      <dgm:prSet/>
      <dgm:spPr/>
      <dgm:t>
        <a:bodyPr/>
        <a:lstStyle/>
        <a:p>
          <a:pPr algn="ctr"/>
          <a:endParaRPr lang="pt-BR"/>
        </a:p>
      </dgm:t>
    </dgm:pt>
    <dgm:pt modelId="{56EA6BE1-9CD4-4F84-99B5-12A06D90C156}">
      <dgm:prSet/>
      <dgm:spPr/>
      <dgm:t>
        <a:bodyPr/>
        <a:lstStyle/>
        <a:p>
          <a:pPr algn="ctr"/>
          <a:r>
            <a:rPr lang="pt-BR" dirty="0"/>
            <a:t>Ente (normal): </a:t>
          </a:r>
          <a:r>
            <a:rPr lang="pt-BR" b="1" dirty="0"/>
            <a:t>14%</a:t>
          </a:r>
        </a:p>
      </dgm:t>
    </dgm:pt>
    <dgm:pt modelId="{BC91C65A-CE05-45F2-8D8C-DB99A2B7A37E}" type="parTrans" cxnId="{B5F0B9AB-D371-4D3C-8F76-8519312E7D3E}">
      <dgm:prSet/>
      <dgm:spPr/>
      <dgm:t>
        <a:bodyPr/>
        <a:lstStyle/>
        <a:p>
          <a:pPr algn="ctr"/>
          <a:endParaRPr lang="pt-BR"/>
        </a:p>
      </dgm:t>
    </dgm:pt>
    <dgm:pt modelId="{A38AA67D-EA58-4E7B-9AB5-5B906DB59DEE}" type="sibTrans" cxnId="{B5F0B9AB-D371-4D3C-8F76-8519312E7D3E}">
      <dgm:prSet/>
      <dgm:spPr/>
      <dgm:t>
        <a:bodyPr/>
        <a:lstStyle/>
        <a:p>
          <a:pPr algn="ctr"/>
          <a:endParaRPr lang="pt-BR"/>
        </a:p>
      </dgm:t>
    </dgm:pt>
    <dgm:pt modelId="{33C2AA8E-85CA-4F57-B948-DB14FE0B9F7B}">
      <dgm:prSet/>
      <dgm:spPr/>
      <dgm:t>
        <a:bodyPr/>
        <a:lstStyle/>
        <a:p>
          <a:pPr algn="ctr"/>
          <a:r>
            <a:rPr lang="pt-BR" dirty="0"/>
            <a:t>Ente (suplementar): </a:t>
          </a:r>
          <a:r>
            <a:rPr lang="pt-BR" b="1" dirty="0"/>
            <a:t>72,76%</a:t>
          </a:r>
          <a:r>
            <a:rPr lang="pt-BR" dirty="0"/>
            <a:t> (até 2044)</a:t>
          </a:r>
        </a:p>
      </dgm:t>
    </dgm:pt>
    <dgm:pt modelId="{18A0C2CE-E02C-4971-83D4-74C53CFBB924}" type="parTrans" cxnId="{377E7D64-F4F5-4D51-AEB0-3573B9B384D4}">
      <dgm:prSet/>
      <dgm:spPr/>
      <dgm:t>
        <a:bodyPr/>
        <a:lstStyle/>
        <a:p>
          <a:pPr algn="ctr"/>
          <a:endParaRPr lang="pt-BR"/>
        </a:p>
      </dgm:t>
    </dgm:pt>
    <dgm:pt modelId="{76CBD779-3A6C-401E-8337-2287B2C34016}" type="sibTrans" cxnId="{377E7D64-F4F5-4D51-AEB0-3573B9B384D4}">
      <dgm:prSet/>
      <dgm:spPr/>
      <dgm:t>
        <a:bodyPr/>
        <a:lstStyle/>
        <a:p>
          <a:pPr algn="ctr"/>
          <a:endParaRPr lang="pt-BR"/>
        </a:p>
      </dgm:t>
    </dgm:pt>
    <dgm:pt modelId="{E7FFDC37-B103-483F-8612-94C4050D79C3}">
      <dgm:prSet/>
      <dgm:spPr/>
      <dgm:t>
        <a:bodyPr/>
        <a:lstStyle/>
        <a:p>
          <a:pPr algn="ctr"/>
          <a:r>
            <a:rPr lang="pt-BR"/>
            <a:t>Alíquota total Ente: </a:t>
          </a:r>
          <a:r>
            <a:rPr lang="pt-BR" b="1" u="sng"/>
            <a:t>86,72%</a:t>
          </a:r>
          <a:endParaRPr lang="pt-BR"/>
        </a:p>
      </dgm:t>
    </dgm:pt>
    <dgm:pt modelId="{459B77D7-FEE4-4754-BFE0-BDFD47B85F40}" type="parTrans" cxnId="{FA9F264D-C806-4671-A13F-F3CBA48AA3FE}">
      <dgm:prSet/>
      <dgm:spPr/>
      <dgm:t>
        <a:bodyPr/>
        <a:lstStyle/>
        <a:p>
          <a:pPr algn="ctr"/>
          <a:endParaRPr lang="pt-BR"/>
        </a:p>
      </dgm:t>
    </dgm:pt>
    <dgm:pt modelId="{926C0B4A-F8A6-463A-9BFE-79B46B1CB85C}" type="sibTrans" cxnId="{FA9F264D-C806-4671-A13F-F3CBA48AA3FE}">
      <dgm:prSet/>
      <dgm:spPr/>
      <dgm:t>
        <a:bodyPr/>
        <a:lstStyle/>
        <a:p>
          <a:pPr algn="ctr"/>
          <a:endParaRPr lang="pt-BR"/>
        </a:p>
      </dgm:t>
    </dgm:pt>
    <dgm:pt modelId="{DE3EC801-266B-4C62-9A22-3AF36C100A2C}" type="pres">
      <dgm:prSet presAssocID="{A15C3096-508C-4DBE-A655-BE196FF2D5D8}" presName="linear" presStyleCnt="0">
        <dgm:presLayoutVars>
          <dgm:animLvl val="lvl"/>
          <dgm:resizeHandles val="exact"/>
        </dgm:presLayoutVars>
      </dgm:prSet>
      <dgm:spPr/>
    </dgm:pt>
    <dgm:pt modelId="{E6AFAA53-9B98-4274-9907-832F13C0F471}" type="pres">
      <dgm:prSet presAssocID="{6EE2B716-E9B8-4797-907D-21FB7E3204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29FA4A-EFEA-482A-B9A8-ACC7F7493B71}" type="pres">
      <dgm:prSet presAssocID="{83097688-A433-410C-B9C5-9BF478296928}" presName="spacer" presStyleCnt="0"/>
      <dgm:spPr/>
    </dgm:pt>
    <dgm:pt modelId="{522FFD38-B0D2-48CE-BCAC-5F1FC184CEC1}" type="pres">
      <dgm:prSet presAssocID="{D0FC6B84-C252-4B05-9309-B696904675A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04FDBA3-841E-45C6-AD1D-142FC6616BA3}" type="pres">
      <dgm:prSet presAssocID="{2785BEBA-E9AD-433F-8E1D-9A73096C42CD}" presName="spacer" presStyleCnt="0"/>
      <dgm:spPr/>
    </dgm:pt>
    <dgm:pt modelId="{5CD85F34-95F5-4964-A115-E9D73D076D68}" type="pres">
      <dgm:prSet presAssocID="{56EA6BE1-9CD4-4F84-99B5-12A06D90C1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C880BB-B5A5-417D-90BE-6CFFC611ADDE}" type="pres">
      <dgm:prSet presAssocID="{A38AA67D-EA58-4E7B-9AB5-5B906DB59DEE}" presName="spacer" presStyleCnt="0"/>
      <dgm:spPr/>
    </dgm:pt>
    <dgm:pt modelId="{5150FAA8-5128-4C7E-8C36-15E5C5827042}" type="pres">
      <dgm:prSet presAssocID="{33C2AA8E-85CA-4F57-B948-DB14FE0B9F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80DBDA-B8C3-4ED5-9F0D-42CCBA0CE37D}" type="pres">
      <dgm:prSet presAssocID="{76CBD779-3A6C-401E-8337-2287B2C34016}" presName="spacer" presStyleCnt="0"/>
      <dgm:spPr/>
    </dgm:pt>
    <dgm:pt modelId="{538DA37C-05BE-4A57-8D93-5DAA3E6F79C3}" type="pres">
      <dgm:prSet presAssocID="{E7FFDC37-B103-483F-8612-94C4050D79C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2E452A-4C42-4BD8-930A-36ED329A938D}" type="presOf" srcId="{33C2AA8E-85CA-4F57-B948-DB14FE0B9F7B}" destId="{5150FAA8-5128-4C7E-8C36-15E5C5827042}" srcOrd="0" destOrd="0" presId="urn:microsoft.com/office/officeart/2005/8/layout/vList2"/>
    <dgm:cxn modelId="{377E7D64-F4F5-4D51-AEB0-3573B9B384D4}" srcId="{A15C3096-508C-4DBE-A655-BE196FF2D5D8}" destId="{33C2AA8E-85CA-4F57-B948-DB14FE0B9F7B}" srcOrd="3" destOrd="0" parTransId="{18A0C2CE-E02C-4971-83D4-74C53CFBB924}" sibTransId="{76CBD779-3A6C-401E-8337-2287B2C34016}"/>
    <dgm:cxn modelId="{68E0C366-707E-4A66-B717-306F2DE6130D}" type="presOf" srcId="{56EA6BE1-9CD4-4F84-99B5-12A06D90C156}" destId="{5CD85F34-95F5-4964-A115-E9D73D076D68}" srcOrd="0" destOrd="0" presId="urn:microsoft.com/office/officeart/2005/8/layout/vList2"/>
    <dgm:cxn modelId="{FA9F264D-C806-4671-A13F-F3CBA48AA3FE}" srcId="{A15C3096-508C-4DBE-A655-BE196FF2D5D8}" destId="{E7FFDC37-B103-483F-8612-94C4050D79C3}" srcOrd="4" destOrd="0" parTransId="{459B77D7-FEE4-4754-BFE0-BDFD47B85F40}" sibTransId="{926C0B4A-F8A6-463A-9BFE-79B46B1CB85C}"/>
    <dgm:cxn modelId="{4DFD7C58-393A-41AD-BF88-1E3C1B76D8FB}" type="presOf" srcId="{E7FFDC37-B103-483F-8612-94C4050D79C3}" destId="{538DA37C-05BE-4A57-8D93-5DAA3E6F79C3}" srcOrd="0" destOrd="0" presId="urn:microsoft.com/office/officeart/2005/8/layout/vList2"/>
    <dgm:cxn modelId="{2DF29787-6B3C-4D40-B7D3-A5017A03D4E5}" srcId="{A15C3096-508C-4DBE-A655-BE196FF2D5D8}" destId="{D0FC6B84-C252-4B05-9309-B696904675A0}" srcOrd="1" destOrd="0" parTransId="{D71C67EF-995F-4F54-8301-9120DE86B980}" sibTransId="{2785BEBA-E9AD-433F-8E1D-9A73096C42CD}"/>
    <dgm:cxn modelId="{688DDA9E-7F62-43CC-8872-6F851A0FE389}" srcId="{A15C3096-508C-4DBE-A655-BE196FF2D5D8}" destId="{6EE2B716-E9B8-4797-907D-21FB7E3204A8}" srcOrd="0" destOrd="0" parTransId="{C0C3F3D3-8CAC-46A8-9524-027270C809D6}" sibTransId="{83097688-A433-410C-B9C5-9BF478296928}"/>
    <dgm:cxn modelId="{E29D3AAA-E485-4A5D-BC38-F6D8D93F81C5}" type="presOf" srcId="{A15C3096-508C-4DBE-A655-BE196FF2D5D8}" destId="{DE3EC801-266B-4C62-9A22-3AF36C100A2C}" srcOrd="0" destOrd="0" presId="urn:microsoft.com/office/officeart/2005/8/layout/vList2"/>
    <dgm:cxn modelId="{B5F0B9AB-D371-4D3C-8F76-8519312E7D3E}" srcId="{A15C3096-508C-4DBE-A655-BE196FF2D5D8}" destId="{56EA6BE1-9CD4-4F84-99B5-12A06D90C156}" srcOrd="2" destOrd="0" parTransId="{BC91C65A-CE05-45F2-8D8C-DB99A2B7A37E}" sibTransId="{A38AA67D-EA58-4E7B-9AB5-5B906DB59DEE}"/>
    <dgm:cxn modelId="{7B335BAF-7987-4BEC-BEAE-97B8747A49B3}" type="presOf" srcId="{D0FC6B84-C252-4B05-9309-B696904675A0}" destId="{522FFD38-B0D2-48CE-BCAC-5F1FC184CEC1}" srcOrd="0" destOrd="0" presId="urn:microsoft.com/office/officeart/2005/8/layout/vList2"/>
    <dgm:cxn modelId="{063868B8-8EF4-45C7-97AD-70C39B8371B8}" type="presOf" srcId="{6EE2B716-E9B8-4797-907D-21FB7E3204A8}" destId="{E6AFAA53-9B98-4274-9907-832F13C0F471}" srcOrd="0" destOrd="0" presId="urn:microsoft.com/office/officeart/2005/8/layout/vList2"/>
    <dgm:cxn modelId="{9DF9BF91-49E4-452D-8590-EF19DE3EA940}" type="presParOf" srcId="{DE3EC801-266B-4C62-9A22-3AF36C100A2C}" destId="{E6AFAA53-9B98-4274-9907-832F13C0F471}" srcOrd="0" destOrd="0" presId="urn:microsoft.com/office/officeart/2005/8/layout/vList2"/>
    <dgm:cxn modelId="{1AE6D7D4-0EDB-4FB6-91B1-24E1FEF408CF}" type="presParOf" srcId="{DE3EC801-266B-4C62-9A22-3AF36C100A2C}" destId="{7429FA4A-EFEA-482A-B9A8-ACC7F7493B71}" srcOrd="1" destOrd="0" presId="urn:microsoft.com/office/officeart/2005/8/layout/vList2"/>
    <dgm:cxn modelId="{DCB2F4D8-95AA-4EF5-955B-E1BEE30D7C11}" type="presParOf" srcId="{DE3EC801-266B-4C62-9A22-3AF36C100A2C}" destId="{522FFD38-B0D2-48CE-BCAC-5F1FC184CEC1}" srcOrd="2" destOrd="0" presId="urn:microsoft.com/office/officeart/2005/8/layout/vList2"/>
    <dgm:cxn modelId="{93B4DB97-1CEE-4BE3-9E83-A29A669DDE5B}" type="presParOf" srcId="{DE3EC801-266B-4C62-9A22-3AF36C100A2C}" destId="{E04FDBA3-841E-45C6-AD1D-142FC6616BA3}" srcOrd="3" destOrd="0" presId="urn:microsoft.com/office/officeart/2005/8/layout/vList2"/>
    <dgm:cxn modelId="{B6C117D5-692F-49F5-968E-E7146F0203BD}" type="presParOf" srcId="{DE3EC801-266B-4C62-9A22-3AF36C100A2C}" destId="{5CD85F34-95F5-4964-A115-E9D73D076D68}" srcOrd="4" destOrd="0" presId="urn:microsoft.com/office/officeart/2005/8/layout/vList2"/>
    <dgm:cxn modelId="{2CF853E5-2703-4F22-8469-8633D3D4D3E2}" type="presParOf" srcId="{DE3EC801-266B-4C62-9A22-3AF36C100A2C}" destId="{81C880BB-B5A5-417D-90BE-6CFFC611ADDE}" srcOrd="5" destOrd="0" presId="urn:microsoft.com/office/officeart/2005/8/layout/vList2"/>
    <dgm:cxn modelId="{6B7D6BDD-41D4-41E9-A72E-4AD69783CDA4}" type="presParOf" srcId="{DE3EC801-266B-4C62-9A22-3AF36C100A2C}" destId="{5150FAA8-5128-4C7E-8C36-15E5C5827042}" srcOrd="6" destOrd="0" presId="urn:microsoft.com/office/officeart/2005/8/layout/vList2"/>
    <dgm:cxn modelId="{BB8D522C-6DCC-4440-AF27-5CA8BF810376}" type="presParOf" srcId="{DE3EC801-266B-4C62-9A22-3AF36C100A2C}" destId="{2480DBDA-B8C3-4ED5-9F0D-42CCBA0CE37D}" srcOrd="7" destOrd="0" presId="urn:microsoft.com/office/officeart/2005/8/layout/vList2"/>
    <dgm:cxn modelId="{7E9C5687-1892-4C31-A935-3A2DD521114A}" type="presParOf" srcId="{DE3EC801-266B-4C62-9A22-3AF36C100A2C}" destId="{538DA37C-05BE-4A57-8D93-5DAA3E6F79C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5954ED-54E5-4B05-9ADA-066E8BD35FE6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BCD56AAB-BBD4-4038-A05C-A58DF582F610}">
      <dgm:prSet/>
      <dgm:spPr/>
      <dgm:t>
        <a:bodyPr/>
        <a:lstStyle/>
        <a:p>
          <a:pPr algn="ctr"/>
          <a:r>
            <a:rPr lang="pt-BR" b="1" dirty="0"/>
            <a:t>RELAÇÃO ATIVOS, INATIVOS PENSIONISTAS</a:t>
          </a:r>
          <a:endParaRPr lang="pt-BR" dirty="0"/>
        </a:p>
      </dgm:t>
    </dgm:pt>
    <dgm:pt modelId="{A30128F2-B2BC-480E-998B-7E975E587958}" type="parTrans" cxnId="{E51680C1-6A02-4BBB-8C52-E0D2A76B55C2}">
      <dgm:prSet/>
      <dgm:spPr/>
      <dgm:t>
        <a:bodyPr/>
        <a:lstStyle/>
        <a:p>
          <a:endParaRPr lang="pt-BR"/>
        </a:p>
      </dgm:t>
    </dgm:pt>
    <dgm:pt modelId="{E3CDC3D6-A0C7-4497-9B8C-C7B3FE559817}" type="sibTrans" cxnId="{E51680C1-6A02-4BBB-8C52-E0D2A76B55C2}">
      <dgm:prSet/>
      <dgm:spPr/>
      <dgm:t>
        <a:bodyPr/>
        <a:lstStyle/>
        <a:p>
          <a:endParaRPr lang="pt-BR"/>
        </a:p>
      </dgm:t>
    </dgm:pt>
    <dgm:pt modelId="{E9F0B00D-E7F3-46C3-A3F7-E5A2DC86FD58}">
      <dgm:prSet/>
      <dgm:spPr/>
      <dgm:t>
        <a:bodyPr/>
        <a:lstStyle/>
        <a:p>
          <a:pPr algn="ctr"/>
          <a:r>
            <a:rPr lang="pt-BR" dirty="0"/>
            <a:t>Ativos: </a:t>
          </a:r>
          <a:r>
            <a:rPr lang="pt-BR" b="1" dirty="0"/>
            <a:t>807</a:t>
          </a:r>
          <a:r>
            <a:rPr lang="pt-BR" dirty="0"/>
            <a:t> (58.1%)</a:t>
          </a:r>
        </a:p>
      </dgm:t>
    </dgm:pt>
    <dgm:pt modelId="{1463A7A9-4E23-4B1A-92DE-D950271010E2}" type="parTrans" cxnId="{16CCF768-6107-42E2-9570-5231C02F257F}">
      <dgm:prSet/>
      <dgm:spPr/>
      <dgm:t>
        <a:bodyPr/>
        <a:lstStyle/>
        <a:p>
          <a:endParaRPr lang="pt-BR"/>
        </a:p>
      </dgm:t>
    </dgm:pt>
    <dgm:pt modelId="{6515C3A3-F277-49BA-8A59-831723F74BB3}" type="sibTrans" cxnId="{16CCF768-6107-42E2-9570-5231C02F257F}">
      <dgm:prSet/>
      <dgm:spPr/>
      <dgm:t>
        <a:bodyPr/>
        <a:lstStyle/>
        <a:p>
          <a:endParaRPr lang="pt-BR"/>
        </a:p>
      </dgm:t>
    </dgm:pt>
    <dgm:pt modelId="{1F7B17A7-E568-4404-A832-7F7FA8501F6C}">
      <dgm:prSet/>
      <dgm:spPr/>
      <dgm:t>
        <a:bodyPr/>
        <a:lstStyle/>
        <a:p>
          <a:pPr algn="ctr"/>
          <a:r>
            <a:rPr lang="pt-BR" dirty="0"/>
            <a:t>Inativos: </a:t>
          </a:r>
          <a:r>
            <a:rPr lang="pt-BR" b="1" dirty="0"/>
            <a:t>455</a:t>
          </a:r>
          <a:r>
            <a:rPr lang="pt-BR" dirty="0"/>
            <a:t> (32.8%)</a:t>
          </a:r>
        </a:p>
      </dgm:t>
    </dgm:pt>
    <dgm:pt modelId="{9ACD16F2-5BF2-4BC4-90E9-7C0C07D1E801}" type="parTrans" cxnId="{FD5D5870-F1BF-4804-A8C4-20B7821797AC}">
      <dgm:prSet/>
      <dgm:spPr/>
      <dgm:t>
        <a:bodyPr/>
        <a:lstStyle/>
        <a:p>
          <a:endParaRPr lang="pt-BR"/>
        </a:p>
      </dgm:t>
    </dgm:pt>
    <dgm:pt modelId="{7F6CE5E4-0C10-4DB1-9DFC-C04E751F6A20}" type="sibTrans" cxnId="{FD5D5870-F1BF-4804-A8C4-20B7821797AC}">
      <dgm:prSet/>
      <dgm:spPr/>
      <dgm:t>
        <a:bodyPr/>
        <a:lstStyle/>
        <a:p>
          <a:endParaRPr lang="pt-BR"/>
        </a:p>
      </dgm:t>
    </dgm:pt>
    <dgm:pt modelId="{E8BCB180-2FE6-425C-9450-F54D0B842D21}">
      <dgm:prSet/>
      <dgm:spPr/>
      <dgm:t>
        <a:bodyPr/>
        <a:lstStyle/>
        <a:p>
          <a:pPr algn="ctr"/>
          <a:r>
            <a:rPr lang="pt-BR" dirty="0"/>
            <a:t>Pensionistas: </a:t>
          </a:r>
          <a:r>
            <a:rPr lang="pt-BR" b="1" dirty="0"/>
            <a:t>127</a:t>
          </a:r>
          <a:r>
            <a:rPr lang="pt-BR" dirty="0"/>
            <a:t> (9.1%)</a:t>
          </a:r>
        </a:p>
      </dgm:t>
    </dgm:pt>
    <dgm:pt modelId="{42695355-2855-49EA-AE29-DEB7EC50DC9D}" type="parTrans" cxnId="{12FC6B79-3B4D-4AD2-A898-6BB0CED660E0}">
      <dgm:prSet/>
      <dgm:spPr/>
      <dgm:t>
        <a:bodyPr/>
        <a:lstStyle/>
        <a:p>
          <a:endParaRPr lang="pt-BR"/>
        </a:p>
      </dgm:t>
    </dgm:pt>
    <dgm:pt modelId="{A24DE89E-0DEA-4FC3-BA0E-4141117E25EF}" type="sibTrans" cxnId="{12FC6B79-3B4D-4AD2-A898-6BB0CED660E0}">
      <dgm:prSet/>
      <dgm:spPr/>
      <dgm:t>
        <a:bodyPr/>
        <a:lstStyle/>
        <a:p>
          <a:endParaRPr lang="pt-BR"/>
        </a:p>
      </dgm:t>
    </dgm:pt>
    <dgm:pt modelId="{2CFE8350-8F85-4855-A557-5D217E759671}">
      <dgm:prSet/>
      <dgm:spPr/>
      <dgm:t>
        <a:bodyPr/>
        <a:lstStyle/>
        <a:p>
          <a:pPr algn="ctr"/>
          <a:r>
            <a:rPr lang="pt-BR" dirty="0"/>
            <a:t>São </a:t>
          </a:r>
          <a:r>
            <a:rPr lang="pt-BR" b="1" u="sng" dirty="0"/>
            <a:t>1.39</a:t>
          </a:r>
          <a:r>
            <a:rPr lang="pt-BR" dirty="0"/>
            <a:t> ativos para cada inativo/pensionista</a:t>
          </a:r>
        </a:p>
      </dgm:t>
    </dgm:pt>
    <dgm:pt modelId="{01EA7407-0A43-4EE0-98E4-176B871BF538}" type="parTrans" cxnId="{A76D2B29-FA74-40EA-AEBA-543E6B8D45C1}">
      <dgm:prSet/>
      <dgm:spPr/>
      <dgm:t>
        <a:bodyPr/>
        <a:lstStyle/>
        <a:p>
          <a:endParaRPr lang="pt-BR"/>
        </a:p>
      </dgm:t>
    </dgm:pt>
    <dgm:pt modelId="{DAE63D74-4FAD-43F7-A509-74BA61D3B059}" type="sibTrans" cxnId="{A76D2B29-FA74-40EA-AEBA-543E6B8D45C1}">
      <dgm:prSet/>
      <dgm:spPr/>
      <dgm:t>
        <a:bodyPr/>
        <a:lstStyle/>
        <a:p>
          <a:endParaRPr lang="pt-BR"/>
        </a:p>
      </dgm:t>
    </dgm:pt>
    <dgm:pt modelId="{D508DA47-BB46-4E97-A2F2-C7F735890EF3}" type="pres">
      <dgm:prSet presAssocID="{955954ED-54E5-4B05-9ADA-066E8BD35FE6}" presName="linear" presStyleCnt="0">
        <dgm:presLayoutVars>
          <dgm:animLvl val="lvl"/>
          <dgm:resizeHandles val="exact"/>
        </dgm:presLayoutVars>
      </dgm:prSet>
      <dgm:spPr/>
    </dgm:pt>
    <dgm:pt modelId="{BD087C0E-AD13-430D-9E44-23CBBA8CDAD7}" type="pres">
      <dgm:prSet presAssocID="{BCD56AAB-BBD4-4038-A05C-A58DF582F6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3B90385-A722-4AE7-8FD4-03800D7A60C0}" type="pres">
      <dgm:prSet presAssocID="{E3CDC3D6-A0C7-4497-9B8C-C7B3FE559817}" presName="spacer" presStyleCnt="0"/>
      <dgm:spPr/>
    </dgm:pt>
    <dgm:pt modelId="{0A9003C3-92B3-49D6-833D-9FC80B6E45D0}" type="pres">
      <dgm:prSet presAssocID="{E9F0B00D-E7F3-46C3-A3F7-E5A2DC86FD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B9CF068-6160-4F2E-B43D-F07BC83BA0A4}" type="pres">
      <dgm:prSet presAssocID="{6515C3A3-F277-49BA-8A59-831723F74BB3}" presName="spacer" presStyleCnt="0"/>
      <dgm:spPr/>
    </dgm:pt>
    <dgm:pt modelId="{63216675-B655-40A1-85A3-0E67044638BF}" type="pres">
      <dgm:prSet presAssocID="{1F7B17A7-E568-4404-A832-7F7FA8501F6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622DBB-95B4-43A8-BEDA-9B818DCA2C89}" type="pres">
      <dgm:prSet presAssocID="{7F6CE5E4-0C10-4DB1-9DFC-C04E751F6A20}" presName="spacer" presStyleCnt="0"/>
      <dgm:spPr/>
    </dgm:pt>
    <dgm:pt modelId="{CC276769-F2F0-49D3-A74A-1575117E485D}" type="pres">
      <dgm:prSet presAssocID="{E8BCB180-2FE6-425C-9450-F54D0B842D2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2EB22F1-6625-4175-A0DC-CCB34CD38329}" type="pres">
      <dgm:prSet presAssocID="{A24DE89E-0DEA-4FC3-BA0E-4141117E25EF}" presName="spacer" presStyleCnt="0"/>
      <dgm:spPr/>
    </dgm:pt>
    <dgm:pt modelId="{86CD1C9E-11EF-4E35-B242-44ADE438D351}" type="pres">
      <dgm:prSet presAssocID="{2CFE8350-8F85-4855-A557-5D217E7596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189417-6A11-4F1E-8CF2-0A1FC7C2F9FB}" type="presOf" srcId="{2CFE8350-8F85-4855-A557-5D217E759671}" destId="{86CD1C9E-11EF-4E35-B242-44ADE438D351}" srcOrd="0" destOrd="0" presId="urn:microsoft.com/office/officeart/2005/8/layout/vList2"/>
    <dgm:cxn modelId="{A76D2B29-FA74-40EA-AEBA-543E6B8D45C1}" srcId="{955954ED-54E5-4B05-9ADA-066E8BD35FE6}" destId="{2CFE8350-8F85-4855-A557-5D217E759671}" srcOrd="4" destOrd="0" parTransId="{01EA7407-0A43-4EE0-98E4-176B871BF538}" sibTransId="{DAE63D74-4FAD-43F7-A509-74BA61D3B059}"/>
    <dgm:cxn modelId="{6BEFC640-23DA-4414-AA35-A73A2B6C231A}" type="presOf" srcId="{1F7B17A7-E568-4404-A832-7F7FA8501F6C}" destId="{63216675-B655-40A1-85A3-0E67044638BF}" srcOrd="0" destOrd="0" presId="urn:microsoft.com/office/officeart/2005/8/layout/vList2"/>
    <dgm:cxn modelId="{16CCF768-6107-42E2-9570-5231C02F257F}" srcId="{955954ED-54E5-4B05-9ADA-066E8BD35FE6}" destId="{E9F0B00D-E7F3-46C3-A3F7-E5A2DC86FD58}" srcOrd="1" destOrd="0" parTransId="{1463A7A9-4E23-4B1A-92DE-D950271010E2}" sibTransId="{6515C3A3-F277-49BA-8A59-831723F74BB3}"/>
    <dgm:cxn modelId="{FD5D5870-F1BF-4804-A8C4-20B7821797AC}" srcId="{955954ED-54E5-4B05-9ADA-066E8BD35FE6}" destId="{1F7B17A7-E568-4404-A832-7F7FA8501F6C}" srcOrd="2" destOrd="0" parTransId="{9ACD16F2-5BF2-4BC4-90E9-7C0C07D1E801}" sibTransId="{7F6CE5E4-0C10-4DB1-9DFC-C04E751F6A20}"/>
    <dgm:cxn modelId="{12FC6B79-3B4D-4AD2-A898-6BB0CED660E0}" srcId="{955954ED-54E5-4B05-9ADA-066E8BD35FE6}" destId="{E8BCB180-2FE6-425C-9450-F54D0B842D21}" srcOrd="3" destOrd="0" parTransId="{42695355-2855-49EA-AE29-DEB7EC50DC9D}" sibTransId="{A24DE89E-0DEA-4FC3-BA0E-4141117E25EF}"/>
    <dgm:cxn modelId="{2892459E-C9C1-498D-9D32-D32E8ED270B2}" type="presOf" srcId="{E9F0B00D-E7F3-46C3-A3F7-E5A2DC86FD58}" destId="{0A9003C3-92B3-49D6-833D-9FC80B6E45D0}" srcOrd="0" destOrd="0" presId="urn:microsoft.com/office/officeart/2005/8/layout/vList2"/>
    <dgm:cxn modelId="{52ECB4B0-FAA1-4A0C-9391-628D015007C9}" type="presOf" srcId="{BCD56AAB-BBD4-4038-A05C-A58DF582F610}" destId="{BD087C0E-AD13-430D-9E44-23CBBA8CDAD7}" srcOrd="0" destOrd="0" presId="urn:microsoft.com/office/officeart/2005/8/layout/vList2"/>
    <dgm:cxn modelId="{E51680C1-6A02-4BBB-8C52-E0D2A76B55C2}" srcId="{955954ED-54E5-4B05-9ADA-066E8BD35FE6}" destId="{BCD56AAB-BBD4-4038-A05C-A58DF582F610}" srcOrd="0" destOrd="0" parTransId="{A30128F2-B2BC-480E-998B-7E975E587958}" sibTransId="{E3CDC3D6-A0C7-4497-9B8C-C7B3FE559817}"/>
    <dgm:cxn modelId="{2903C3EB-AF2D-4F0D-A3A9-ACA6413FD099}" type="presOf" srcId="{955954ED-54E5-4B05-9ADA-066E8BD35FE6}" destId="{D508DA47-BB46-4E97-A2F2-C7F735890EF3}" srcOrd="0" destOrd="0" presId="urn:microsoft.com/office/officeart/2005/8/layout/vList2"/>
    <dgm:cxn modelId="{FF666EF2-49D8-49F5-B97C-A4730B17B1B0}" type="presOf" srcId="{E8BCB180-2FE6-425C-9450-F54D0B842D21}" destId="{CC276769-F2F0-49D3-A74A-1575117E485D}" srcOrd="0" destOrd="0" presId="urn:microsoft.com/office/officeart/2005/8/layout/vList2"/>
    <dgm:cxn modelId="{A8C8C045-DF54-459F-9009-CC3EA20FBECA}" type="presParOf" srcId="{D508DA47-BB46-4E97-A2F2-C7F735890EF3}" destId="{BD087C0E-AD13-430D-9E44-23CBBA8CDAD7}" srcOrd="0" destOrd="0" presId="urn:microsoft.com/office/officeart/2005/8/layout/vList2"/>
    <dgm:cxn modelId="{E15B4024-6F70-483C-99AE-CAF9251C2399}" type="presParOf" srcId="{D508DA47-BB46-4E97-A2F2-C7F735890EF3}" destId="{33B90385-A722-4AE7-8FD4-03800D7A60C0}" srcOrd="1" destOrd="0" presId="urn:microsoft.com/office/officeart/2005/8/layout/vList2"/>
    <dgm:cxn modelId="{62DB5C0E-670B-4A77-B8D7-B7BE37ED8C44}" type="presParOf" srcId="{D508DA47-BB46-4E97-A2F2-C7F735890EF3}" destId="{0A9003C3-92B3-49D6-833D-9FC80B6E45D0}" srcOrd="2" destOrd="0" presId="urn:microsoft.com/office/officeart/2005/8/layout/vList2"/>
    <dgm:cxn modelId="{D3C55EF5-EB74-43F7-BC7E-A464707456A3}" type="presParOf" srcId="{D508DA47-BB46-4E97-A2F2-C7F735890EF3}" destId="{1B9CF068-6160-4F2E-B43D-F07BC83BA0A4}" srcOrd="3" destOrd="0" presId="urn:microsoft.com/office/officeart/2005/8/layout/vList2"/>
    <dgm:cxn modelId="{B9713560-29E1-4C20-8F95-A881D2E2A72B}" type="presParOf" srcId="{D508DA47-BB46-4E97-A2F2-C7F735890EF3}" destId="{63216675-B655-40A1-85A3-0E67044638BF}" srcOrd="4" destOrd="0" presId="urn:microsoft.com/office/officeart/2005/8/layout/vList2"/>
    <dgm:cxn modelId="{1B09881E-7CB6-4976-A8C6-C39E65F53EB4}" type="presParOf" srcId="{D508DA47-BB46-4E97-A2F2-C7F735890EF3}" destId="{E0622DBB-95B4-43A8-BEDA-9B818DCA2C89}" srcOrd="5" destOrd="0" presId="urn:microsoft.com/office/officeart/2005/8/layout/vList2"/>
    <dgm:cxn modelId="{8C8A854B-B3C7-4CA1-B6D0-EE62B4D19FD8}" type="presParOf" srcId="{D508DA47-BB46-4E97-A2F2-C7F735890EF3}" destId="{CC276769-F2F0-49D3-A74A-1575117E485D}" srcOrd="6" destOrd="0" presId="urn:microsoft.com/office/officeart/2005/8/layout/vList2"/>
    <dgm:cxn modelId="{917FBF66-3FF0-428C-9957-FE8BA37831A9}" type="presParOf" srcId="{D508DA47-BB46-4E97-A2F2-C7F735890EF3}" destId="{A2EB22F1-6625-4175-A0DC-CCB34CD38329}" srcOrd="7" destOrd="0" presId="urn:microsoft.com/office/officeart/2005/8/layout/vList2"/>
    <dgm:cxn modelId="{FFCB8372-19D4-43A2-ADF4-36C52D4B1EB1}" type="presParOf" srcId="{D508DA47-BB46-4E97-A2F2-C7F735890EF3}" destId="{86CD1C9E-11EF-4E35-B242-44ADE438D35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875470-189C-4696-BF2E-17684AB84CD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60B174-937D-4983-822C-49924B6F494D}">
      <dgm:prSet phldrT="[Texto]"/>
      <dgm:spPr/>
      <dgm:t>
        <a:bodyPr/>
        <a:lstStyle/>
        <a:p>
          <a:r>
            <a:rPr lang="pt-BR"/>
            <a:t>1</a:t>
          </a:r>
        </a:p>
      </dgm:t>
    </dgm:pt>
    <dgm:pt modelId="{E2EE969C-73B5-4E29-9AE0-4D81B6DC9B9E}" type="parTrans" cxnId="{EC2897DB-2795-461E-AF9A-505193417574}">
      <dgm:prSet/>
      <dgm:spPr/>
      <dgm:t>
        <a:bodyPr/>
        <a:lstStyle/>
        <a:p>
          <a:endParaRPr lang="pt-BR"/>
        </a:p>
      </dgm:t>
    </dgm:pt>
    <dgm:pt modelId="{7F5A430A-3A64-47AC-A1AD-00563744DAC5}" type="sibTrans" cxnId="{EC2897DB-2795-461E-AF9A-505193417574}">
      <dgm:prSet/>
      <dgm:spPr/>
      <dgm:t>
        <a:bodyPr/>
        <a:lstStyle/>
        <a:p>
          <a:endParaRPr lang="pt-BR"/>
        </a:p>
      </dgm:t>
    </dgm:pt>
    <dgm:pt modelId="{3CBB74F8-9DC7-41FD-829D-5A788D1BE3B6}">
      <dgm:prSet phldrT="[Texto]" custT="1"/>
      <dgm:spPr/>
      <dgm:t>
        <a:bodyPr/>
        <a:lstStyle/>
        <a:p>
          <a:pPr algn="ctr">
            <a:buFontTx/>
            <a:buNone/>
          </a:pPr>
          <a:r>
            <a:rPr lang="pt-BR" sz="1800"/>
            <a:t>DESPESA COM PESSOAL </a:t>
          </a:r>
        </a:p>
      </dgm:t>
    </dgm:pt>
    <dgm:pt modelId="{F5FC7DD0-A6DE-42C1-AEC8-DFB9B7064F57}" type="parTrans" cxnId="{9C9D233D-1DD0-4D0E-8945-EEC0C28D9606}">
      <dgm:prSet/>
      <dgm:spPr/>
      <dgm:t>
        <a:bodyPr/>
        <a:lstStyle/>
        <a:p>
          <a:endParaRPr lang="pt-BR"/>
        </a:p>
      </dgm:t>
    </dgm:pt>
    <dgm:pt modelId="{E4589C33-0050-4505-94CC-A49A87DF5E24}" type="sibTrans" cxnId="{9C9D233D-1DD0-4D0E-8945-EEC0C28D9606}">
      <dgm:prSet/>
      <dgm:spPr/>
      <dgm:t>
        <a:bodyPr/>
        <a:lstStyle/>
        <a:p>
          <a:endParaRPr lang="pt-BR"/>
        </a:p>
      </dgm:t>
    </dgm:pt>
    <dgm:pt modelId="{8A125C6D-8663-4631-B34C-1C7A5F4FE79D}">
      <dgm:prSet phldrT="[Texto]"/>
      <dgm:spPr/>
      <dgm:t>
        <a:bodyPr/>
        <a:lstStyle/>
        <a:p>
          <a:r>
            <a:rPr lang="pt-BR"/>
            <a:t>2</a:t>
          </a:r>
        </a:p>
      </dgm:t>
    </dgm:pt>
    <dgm:pt modelId="{E1F36DB9-74FD-45FF-9439-A08DE3EA0C91}" type="parTrans" cxnId="{2562A34F-9E47-4815-A365-A2C7F5A55765}">
      <dgm:prSet/>
      <dgm:spPr/>
      <dgm:t>
        <a:bodyPr/>
        <a:lstStyle/>
        <a:p>
          <a:endParaRPr lang="pt-BR"/>
        </a:p>
      </dgm:t>
    </dgm:pt>
    <dgm:pt modelId="{178F98E2-4EC2-4BA2-B157-8F4EA19AA596}" type="sibTrans" cxnId="{2562A34F-9E47-4815-A365-A2C7F5A55765}">
      <dgm:prSet/>
      <dgm:spPr/>
      <dgm:t>
        <a:bodyPr/>
        <a:lstStyle/>
        <a:p>
          <a:endParaRPr lang="pt-BR"/>
        </a:p>
      </dgm:t>
    </dgm:pt>
    <dgm:pt modelId="{C1CFDD60-2BDC-4D58-A38A-088A42BC29A9}">
      <dgm:prSet phldrT="[Texto]" custT="1"/>
      <dgm:spPr/>
      <dgm:t>
        <a:bodyPr/>
        <a:lstStyle/>
        <a:p>
          <a:pPr algn="ctr">
            <a:buFontTx/>
            <a:buNone/>
          </a:pPr>
          <a:r>
            <a:rPr lang="pt-BR" sz="1800"/>
            <a:t>DESPESA COM EDUCAÇÃO/SAÚDE</a:t>
          </a:r>
        </a:p>
      </dgm:t>
    </dgm:pt>
    <dgm:pt modelId="{EA7672C9-72B3-4DED-99B8-15728E44EAC6}" type="parTrans" cxnId="{C106AF34-FE32-4979-AFDE-DB57424C0C78}">
      <dgm:prSet/>
      <dgm:spPr/>
      <dgm:t>
        <a:bodyPr/>
        <a:lstStyle/>
        <a:p>
          <a:endParaRPr lang="pt-BR"/>
        </a:p>
      </dgm:t>
    </dgm:pt>
    <dgm:pt modelId="{41C155D2-D1CE-4F18-B79A-BFB4D371F8AF}" type="sibTrans" cxnId="{C106AF34-FE32-4979-AFDE-DB57424C0C78}">
      <dgm:prSet/>
      <dgm:spPr/>
      <dgm:t>
        <a:bodyPr/>
        <a:lstStyle/>
        <a:p>
          <a:endParaRPr lang="pt-BR"/>
        </a:p>
      </dgm:t>
    </dgm:pt>
    <dgm:pt modelId="{7C51E53A-041B-44B1-A69C-4E5C1785E814}">
      <dgm:prSet phldrT="[Texto]"/>
      <dgm:spPr/>
      <dgm:t>
        <a:bodyPr/>
        <a:lstStyle/>
        <a:p>
          <a:r>
            <a:rPr lang="pt-BR"/>
            <a:t>3</a:t>
          </a:r>
        </a:p>
      </dgm:t>
    </dgm:pt>
    <dgm:pt modelId="{2CD3F5CE-DEB4-4417-B28B-1A99E5AFE1DA}" type="parTrans" cxnId="{506A645A-9C9A-4548-A95C-CA18B5901D4E}">
      <dgm:prSet/>
      <dgm:spPr/>
      <dgm:t>
        <a:bodyPr/>
        <a:lstStyle/>
        <a:p>
          <a:endParaRPr lang="pt-BR"/>
        </a:p>
      </dgm:t>
    </dgm:pt>
    <dgm:pt modelId="{13D7B47E-FE1E-4B7E-93AB-B611B141DF31}" type="sibTrans" cxnId="{506A645A-9C9A-4548-A95C-CA18B5901D4E}">
      <dgm:prSet/>
      <dgm:spPr/>
      <dgm:t>
        <a:bodyPr/>
        <a:lstStyle/>
        <a:p>
          <a:endParaRPr lang="pt-BR"/>
        </a:p>
      </dgm:t>
    </dgm:pt>
    <dgm:pt modelId="{79DF60CB-7112-4D1C-9F02-A61E90E7A122}">
      <dgm:prSet phldrT="[Texto]"/>
      <dgm:spPr/>
      <dgm:t>
        <a:bodyPr/>
        <a:lstStyle/>
        <a:p>
          <a:pPr>
            <a:buFontTx/>
            <a:buNone/>
          </a:pPr>
          <a:r>
            <a:rPr lang="pt-BR"/>
            <a:t>RESERVA DO RECURSO POR 5 ANOS</a:t>
          </a:r>
        </a:p>
      </dgm:t>
    </dgm:pt>
    <dgm:pt modelId="{CA0D684B-3947-4DFF-BE04-DCC2C3CEEA3F}" type="parTrans" cxnId="{5EDCF9AB-8D1F-47A2-AC9A-AFB8828D5BD4}">
      <dgm:prSet/>
      <dgm:spPr/>
      <dgm:t>
        <a:bodyPr/>
        <a:lstStyle/>
        <a:p>
          <a:endParaRPr lang="pt-BR"/>
        </a:p>
      </dgm:t>
    </dgm:pt>
    <dgm:pt modelId="{E14620DF-1E5B-49CA-936A-A66D2A481985}" type="sibTrans" cxnId="{5EDCF9AB-8D1F-47A2-AC9A-AFB8828D5BD4}">
      <dgm:prSet/>
      <dgm:spPr/>
      <dgm:t>
        <a:bodyPr/>
        <a:lstStyle/>
        <a:p>
          <a:endParaRPr lang="pt-BR"/>
        </a:p>
      </dgm:t>
    </dgm:pt>
    <dgm:pt modelId="{906C50B7-5CCE-4330-83F4-DE6ECED5ACAE}" type="pres">
      <dgm:prSet presAssocID="{EB875470-189C-4696-BF2E-17684AB84CD5}" presName="linearFlow" presStyleCnt="0">
        <dgm:presLayoutVars>
          <dgm:dir/>
          <dgm:animLvl val="lvl"/>
          <dgm:resizeHandles val="exact"/>
        </dgm:presLayoutVars>
      </dgm:prSet>
      <dgm:spPr/>
    </dgm:pt>
    <dgm:pt modelId="{40FF3F3B-88E5-4D41-B4FE-EE5AAAFF5A73}" type="pres">
      <dgm:prSet presAssocID="{CB60B174-937D-4983-822C-49924B6F494D}" presName="composite" presStyleCnt="0"/>
      <dgm:spPr/>
    </dgm:pt>
    <dgm:pt modelId="{57E6694A-F616-4356-90C5-2C4EAFCDC6D7}" type="pres">
      <dgm:prSet presAssocID="{CB60B174-937D-4983-822C-49924B6F494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E5BB53C-091E-46D9-A17D-1ABBAA5D38B3}" type="pres">
      <dgm:prSet presAssocID="{CB60B174-937D-4983-822C-49924B6F494D}" presName="descendantText" presStyleLbl="alignAcc1" presStyleIdx="0" presStyleCnt="3">
        <dgm:presLayoutVars>
          <dgm:bulletEnabled val="1"/>
        </dgm:presLayoutVars>
      </dgm:prSet>
      <dgm:spPr/>
    </dgm:pt>
    <dgm:pt modelId="{77B4EFDF-BCFE-4C9F-9485-D44B4A661ACA}" type="pres">
      <dgm:prSet presAssocID="{7F5A430A-3A64-47AC-A1AD-00563744DAC5}" presName="sp" presStyleCnt="0"/>
      <dgm:spPr/>
    </dgm:pt>
    <dgm:pt modelId="{520F11B6-A923-4405-B813-830FBF4752DB}" type="pres">
      <dgm:prSet presAssocID="{8A125C6D-8663-4631-B34C-1C7A5F4FE79D}" presName="composite" presStyleCnt="0"/>
      <dgm:spPr/>
    </dgm:pt>
    <dgm:pt modelId="{8EFAEF3A-5394-4AEA-8550-EE81876433A6}" type="pres">
      <dgm:prSet presAssocID="{8A125C6D-8663-4631-B34C-1C7A5F4FE79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AE36A30-9134-4B75-941E-319C7C10701E}" type="pres">
      <dgm:prSet presAssocID="{8A125C6D-8663-4631-B34C-1C7A5F4FE79D}" presName="descendantText" presStyleLbl="alignAcc1" presStyleIdx="1" presStyleCnt="3">
        <dgm:presLayoutVars>
          <dgm:bulletEnabled val="1"/>
        </dgm:presLayoutVars>
      </dgm:prSet>
      <dgm:spPr/>
    </dgm:pt>
    <dgm:pt modelId="{539BA603-108B-45FB-AB05-3085F625EBED}" type="pres">
      <dgm:prSet presAssocID="{178F98E2-4EC2-4BA2-B157-8F4EA19AA596}" presName="sp" presStyleCnt="0"/>
      <dgm:spPr/>
    </dgm:pt>
    <dgm:pt modelId="{C4013195-7E5B-4CE7-B288-6220F1F26D69}" type="pres">
      <dgm:prSet presAssocID="{7C51E53A-041B-44B1-A69C-4E5C1785E814}" presName="composite" presStyleCnt="0"/>
      <dgm:spPr/>
    </dgm:pt>
    <dgm:pt modelId="{DBE5AB7A-8A04-473F-9694-B5553CE1099F}" type="pres">
      <dgm:prSet presAssocID="{7C51E53A-041B-44B1-A69C-4E5C1785E81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B55A339-C392-4316-9E69-3C436979D2EF}" type="pres">
      <dgm:prSet presAssocID="{7C51E53A-041B-44B1-A69C-4E5C1785E81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C131E05-29A3-47E1-8ACD-8811068EFBD3}" type="presOf" srcId="{EB875470-189C-4696-BF2E-17684AB84CD5}" destId="{906C50B7-5CCE-4330-83F4-DE6ECED5ACAE}" srcOrd="0" destOrd="0" presId="urn:microsoft.com/office/officeart/2005/8/layout/chevron2"/>
    <dgm:cxn modelId="{479E9923-AFEF-48A3-A490-6067BFD3894E}" type="presOf" srcId="{79DF60CB-7112-4D1C-9F02-A61E90E7A122}" destId="{CB55A339-C392-4316-9E69-3C436979D2EF}" srcOrd="0" destOrd="0" presId="urn:microsoft.com/office/officeart/2005/8/layout/chevron2"/>
    <dgm:cxn modelId="{C106AF34-FE32-4979-AFDE-DB57424C0C78}" srcId="{8A125C6D-8663-4631-B34C-1C7A5F4FE79D}" destId="{C1CFDD60-2BDC-4D58-A38A-088A42BC29A9}" srcOrd="0" destOrd="0" parTransId="{EA7672C9-72B3-4DED-99B8-15728E44EAC6}" sibTransId="{41C155D2-D1CE-4F18-B79A-BFB4D371F8AF}"/>
    <dgm:cxn modelId="{9C9D233D-1DD0-4D0E-8945-EEC0C28D9606}" srcId="{CB60B174-937D-4983-822C-49924B6F494D}" destId="{3CBB74F8-9DC7-41FD-829D-5A788D1BE3B6}" srcOrd="0" destOrd="0" parTransId="{F5FC7DD0-A6DE-42C1-AEC8-DFB9B7064F57}" sibTransId="{E4589C33-0050-4505-94CC-A49A87DF5E24}"/>
    <dgm:cxn modelId="{52E0076F-1759-4A04-9FEA-14073B452BB2}" type="presOf" srcId="{3CBB74F8-9DC7-41FD-829D-5A788D1BE3B6}" destId="{8E5BB53C-091E-46D9-A17D-1ABBAA5D38B3}" srcOrd="0" destOrd="0" presId="urn:microsoft.com/office/officeart/2005/8/layout/chevron2"/>
    <dgm:cxn modelId="{2562A34F-9E47-4815-A365-A2C7F5A55765}" srcId="{EB875470-189C-4696-BF2E-17684AB84CD5}" destId="{8A125C6D-8663-4631-B34C-1C7A5F4FE79D}" srcOrd="1" destOrd="0" parTransId="{E1F36DB9-74FD-45FF-9439-A08DE3EA0C91}" sibTransId="{178F98E2-4EC2-4BA2-B157-8F4EA19AA596}"/>
    <dgm:cxn modelId="{506A645A-9C9A-4548-A95C-CA18B5901D4E}" srcId="{EB875470-189C-4696-BF2E-17684AB84CD5}" destId="{7C51E53A-041B-44B1-A69C-4E5C1785E814}" srcOrd="2" destOrd="0" parTransId="{2CD3F5CE-DEB4-4417-B28B-1A99E5AFE1DA}" sibTransId="{13D7B47E-FE1E-4B7E-93AB-B611B141DF31}"/>
    <dgm:cxn modelId="{98041989-F625-48CA-9408-84094C9D5331}" type="presOf" srcId="{8A125C6D-8663-4631-B34C-1C7A5F4FE79D}" destId="{8EFAEF3A-5394-4AEA-8550-EE81876433A6}" srcOrd="0" destOrd="0" presId="urn:microsoft.com/office/officeart/2005/8/layout/chevron2"/>
    <dgm:cxn modelId="{22FE7F96-3546-4B8C-B7BF-0399BA07E79B}" type="presOf" srcId="{7C51E53A-041B-44B1-A69C-4E5C1785E814}" destId="{DBE5AB7A-8A04-473F-9694-B5553CE1099F}" srcOrd="0" destOrd="0" presId="urn:microsoft.com/office/officeart/2005/8/layout/chevron2"/>
    <dgm:cxn modelId="{B37490A0-27FD-4EAD-A892-5B722C112E77}" type="presOf" srcId="{C1CFDD60-2BDC-4D58-A38A-088A42BC29A9}" destId="{4AE36A30-9134-4B75-941E-319C7C10701E}" srcOrd="0" destOrd="0" presId="urn:microsoft.com/office/officeart/2005/8/layout/chevron2"/>
    <dgm:cxn modelId="{5EDCF9AB-8D1F-47A2-AC9A-AFB8828D5BD4}" srcId="{7C51E53A-041B-44B1-A69C-4E5C1785E814}" destId="{79DF60CB-7112-4D1C-9F02-A61E90E7A122}" srcOrd="0" destOrd="0" parTransId="{CA0D684B-3947-4DFF-BE04-DCC2C3CEEA3F}" sibTransId="{E14620DF-1E5B-49CA-936A-A66D2A481985}"/>
    <dgm:cxn modelId="{5DB53ED3-D9DD-4E25-9C05-2A5B238B54E3}" type="presOf" srcId="{CB60B174-937D-4983-822C-49924B6F494D}" destId="{57E6694A-F616-4356-90C5-2C4EAFCDC6D7}" srcOrd="0" destOrd="0" presId="urn:microsoft.com/office/officeart/2005/8/layout/chevron2"/>
    <dgm:cxn modelId="{EC2897DB-2795-461E-AF9A-505193417574}" srcId="{EB875470-189C-4696-BF2E-17684AB84CD5}" destId="{CB60B174-937D-4983-822C-49924B6F494D}" srcOrd="0" destOrd="0" parTransId="{E2EE969C-73B5-4E29-9AE0-4D81B6DC9B9E}" sibTransId="{7F5A430A-3A64-47AC-A1AD-00563744DAC5}"/>
    <dgm:cxn modelId="{73E8EAAF-C7F6-4946-9227-0818CF496DB7}" type="presParOf" srcId="{906C50B7-5CCE-4330-83F4-DE6ECED5ACAE}" destId="{40FF3F3B-88E5-4D41-B4FE-EE5AAAFF5A73}" srcOrd="0" destOrd="0" presId="urn:microsoft.com/office/officeart/2005/8/layout/chevron2"/>
    <dgm:cxn modelId="{1FF1F998-77EE-43FB-905A-77365063631B}" type="presParOf" srcId="{40FF3F3B-88E5-4D41-B4FE-EE5AAAFF5A73}" destId="{57E6694A-F616-4356-90C5-2C4EAFCDC6D7}" srcOrd="0" destOrd="0" presId="urn:microsoft.com/office/officeart/2005/8/layout/chevron2"/>
    <dgm:cxn modelId="{144D1E3B-0036-4AEE-A9E5-18D3C8D34BE7}" type="presParOf" srcId="{40FF3F3B-88E5-4D41-B4FE-EE5AAAFF5A73}" destId="{8E5BB53C-091E-46D9-A17D-1ABBAA5D38B3}" srcOrd="1" destOrd="0" presId="urn:microsoft.com/office/officeart/2005/8/layout/chevron2"/>
    <dgm:cxn modelId="{D85344AC-8F0A-44D7-A46A-00CBA990F38A}" type="presParOf" srcId="{906C50B7-5CCE-4330-83F4-DE6ECED5ACAE}" destId="{77B4EFDF-BCFE-4C9F-9485-D44B4A661ACA}" srcOrd="1" destOrd="0" presId="urn:microsoft.com/office/officeart/2005/8/layout/chevron2"/>
    <dgm:cxn modelId="{73CF32F8-285F-468C-80A7-20BF51F54A9F}" type="presParOf" srcId="{906C50B7-5CCE-4330-83F4-DE6ECED5ACAE}" destId="{520F11B6-A923-4405-B813-830FBF4752DB}" srcOrd="2" destOrd="0" presId="urn:microsoft.com/office/officeart/2005/8/layout/chevron2"/>
    <dgm:cxn modelId="{4CECD197-0833-4420-BDBC-988AE2916597}" type="presParOf" srcId="{520F11B6-A923-4405-B813-830FBF4752DB}" destId="{8EFAEF3A-5394-4AEA-8550-EE81876433A6}" srcOrd="0" destOrd="0" presId="urn:microsoft.com/office/officeart/2005/8/layout/chevron2"/>
    <dgm:cxn modelId="{2FFBA0FC-9700-4A81-A571-0E9CE242F9DF}" type="presParOf" srcId="{520F11B6-A923-4405-B813-830FBF4752DB}" destId="{4AE36A30-9134-4B75-941E-319C7C10701E}" srcOrd="1" destOrd="0" presId="urn:microsoft.com/office/officeart/2005/8/layout/chevron2"/>
    <dgm:cxn modelId="{81B24562-31F2-454F-A770-E583419795CE}" type="presParOf" srcId="{906C50B7-5CCE-4330-83F4-DE6ECED5ACAE}" destId="{539BA603-108B-45FB-AB05-3085F625EBED}" srcOrd="3" destOrd="0" presId="urn:microsoft.com/office/officeart/2005/8/layout/chevron2"/>
    <dgm:cxn modelId="{CF2191D7-6140-45F0-9519-1C553B6F9BCA}" type="presParOf" srcId="{906C50B7-5CCE-4330-83F4-DE6ECED5ACAE}" destId="{C4013195-7E5B-4CE7-B288-6220F1F26D69}" srcOrd="4" destOrd="0" presId="urn:microsoft.com/office/officeart/2005/8/layout/chevron2"/>
    <dgm:cxn modelId="{5D0F068A-0387-4BB6-B955-B15F68F5F2A6}" type="presParOf" srcId="{C4013195-7E5B-4CE7-B288-6220F1F26D69}" destId="{DBE5AB7A-8A04-473F-9694-B5553CE1099F}" srcOrd="0" destOrd="0" presId="urn:microsoft.com/office/officeart/2005/8/layout/chevron2"/>
    <dgm:cxn modelId="{D5FDCECE-B972-4124-9001-0214EC28ECCE}" type="presParOf" srcId="{C4013195-7E5B-4CE7-B288-6220F1F26D69}" destId="{CB55A339-C392-4316-9E69-3C436979D2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474694-4F15-47F7-A201-47AD0A3D0B1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27D1AD-AF93-4AA4-A55D-202993F7600C}">
      <dgm:prSet phldrT="[Texto]"/>
      <dgm:spPr/>
      <dgm:t>
        <a:bodyPr/>
        <a:lstStyle/>
        <a:p>
          <a:r>
            <a:rPr lang="pt-BR" dirty="0"/>
            <a:t>CF 88</a:t>
          </a:r>
        </a:p>
      </dgm:t>
    </dgm:pt>
    <dgm:pt modelId="{072EB2F1-6732-4E88-BCEE-DCFA19745BAC}" type="parTrans" cxnId="{4CF8E22F-9528-4D88-BBC8-E662A2B60100}">
      <dgm:prSet/>
      <dgm:spPr/>
      <dgm:t>
        <a:bodyPr/>
        <a:lstStyle/>
        <a:p>
          <a:endParaRPr lang="pt-BR"/>
        </a:p>
      </dgm:t>
    </dgm:pt>
    <dgm:pt modelId="{5A20EDB2-9B95-4E8F-89CB-2E04F941F277}" type="sibTrans" cxnId="{4CF8E22F-9528-4D88-BBC8-E662A2B60100}">
      <dgm:prSet/>
      <dgm:spPr/>
      <dgm:t>
        <a:bodyPr/>
        <a:lstStyle/>
        <a:p>
          <a:endParaRPr lang="pt-BR"/>
        </a:p>
      </dgm:t>
    </dgm:pt>
    <dgm:pt modelId="{39392130-A6F1-4F69-8282-65B1FD87E5DE}">
      <dgm:prSet phldrT="[Texto]"/>
      <dgm:spPr/>
      <dgm:t>
        <a:bodyPr/>
        <a:lstStyle/>
        <a:p>
          <a:r>
            <a:rPr lang="pt-BR" b="1" dirty="0"/>
            <a:t>sem contribuição e sem idade</a:t>
          </a:r>
        </a:p>
      </dgm:t>
    </dgm:pt>
    <dgm:pt modelId="{87C18B37-AE38-45E0-A2FB-88FBCAC6D566}" type="parTrans" cxnId="{95527729-E52F-482E-A3F3-764337E17756}">
      <dgm:prSet/>
      <dgm:spPr/>
      <dgm:t>
        <a:bodyPr/>
        <a:lstStyle/>
        <a:p>
          <a:endParaRPr lang="pt-BR"/>
        </a:p>
      </dgm:t>
    </dgm:pt>
    <dgm:pt modelId="{4A7B5F44-EAA1-4F89-9DEA-745A01B7C5F4}" type="sibTrans" cxnId="{95527729-E52F-482E-A3F3-764337E17756}">
      <dgm:prSet/>
      <dgm:spPr/>
      <dgm:t>
        <a:bodyPr/>
        <a:lstStyle/>
        <a:p>
          <a:endParaRPr lang="pt-BR"/>
        </a:p>
      </dgm:t>
    </dgm:pt>
    <dgm:pt modelId="{D1061856-CE89-47A3-ADB3-DC72EE35736B}">
      <dgm:prSet phldrT="[Texto]"/>
      <dgm:spPr/>
      <dgm:t>
        <a:bodyPr/>
        <a:lstStyle/>
        <a:p>
          <a:r>
            <a:rPr lang="pt-BR" dirty="0"/>
            <a:t>EC 20/98</a:t>
          </a:r>
        </a:p>
      </dgm:t>
    </dgm:pt>
    <dgm:pt modelId="{67CDAE0F-120E-46FC-8404-0F5C336FA7AC}" type="parTrans" cxnId="{58CC596B-08D4-4C3F-A592-8C47FC300C71}">
      <dgm:prSet/>
      <dgm:spPr/>
      <dgm:t>
        <a:bodyPr/>
        <a:lstStyle/>
        <a:p>
          <a:endParaRPr lang="pt-BR"/>
        </a:p>
      </dgm:t>
    </dgm:pt>
    <dgm:pt modelId="{3A1C990B-9B87-42C0-A344-ED9A1B8F7328}" type="sibTrans" cxnId="{58CC596B-08D4-4C3F-A592-8C47FC300C71}">
      <dgm:prSet/>
      <dgm:spPr/>
      <dgm:t>
        <a:bodyPr/>
        <a:lstStyle/>
        <a:p>
          <a:endParaRPr lang="pt-BR"/>
        </a:p>
      </dgm:t>
    </dgm:pt>
    <dgm:pt modelId="{35AF8A33-8A67-4DA4-9F62-151CBA08382B}">
      <dgm:prSet phldrT="[Texto]"/>
      <dgm:spPr/>
      <dgm:t>
        <a:bodyPr/>
        <a:lstStyle/>
        <a:p>
          <a:r>
            <a:rPr lang="pt-BR" b="1" dirty="0"/>
            <a:t>contribuição, equilíbrio e idade</a:t>
          </a:r>
        </a:p>
      </dgm:t>
    </dgm:pt>
    <dgm:pt modelId="{ED516B5F-A327-480D-A8B0-54599AC4D65B}" type="parTrans" cxnId="{B4F6F1A0-BF2D-40B8-A74D-1CC467CB785D}">
      <dgm:prSet/>
      <dgm:spPr/>
      <dgm:t>
        <a:bodyPr/>
        <a:lstStyle/>
        <a:p>
          <a:endParaRPr lang="pt-BR"/>
        </a:p>
      </dgm:t>
    </dgm:pt>
    <dgm:pt modelId="{308F1CBC-DE1F-4320-A91B-F8111FA25A54}" type="sibTrans" cxnId="{B4F6F1A0-BF2D-40B8-A74D-1CC467CB785D}">
      <dgm:prSet/>
      <dgm:spPr/>
      <dgm:t>
        <a:bodyPr/>
        <a:lstStyle/>
        <a:p>
          <a:endParaRPr lang="pt-BR"/>
        </a:p>
      </dgm:t>
    </dgm:pt>
    <dgm:pt modelId="{90C48634-4A1D-40B2-9BD5-BE26DA4942BB}">
      <dgm:prSet phldrT="[Texto]"/>
      <dgm:spPr/>
      <dgm:t>
        <a:bodyPr/>
        <a:lstStyle/>
        <a:p>
          <a:r>
            <a:rPr lang="pt-BR" dirty="0"/>
            <a:t>EC 41/03</a:t>
          </a:r>
        </a:p>
      </dgm:t>
    </dgm:pt>
    <dgm:pt modelId="{9A217354-FC2B-4827-B21B-FCC2DD128812}" type="parTrans" cxnId="{88A90561-8336-411F-B0C7-94A4D8DC25AA}">
      <dgm:prSet/>
      <dgm:spPr/>
      <dgm:t>
        <a:bodyPr/>
        <a:lstStyle/>
        <a:p>
          <a:endParaRPr lang="pt-BR"/>
        </a:p>
      </dgm:t>
    </dgm:pt>
    <dgm:pt modelId="{A7A0B554-D0FE-4DCC-B15A-800B2B154B2E}" type="sibTrans" cxnId="{88A90561-8336-411F-B0C7-94A4D8DC25AA}">
      <dgm:prSet/>
      <dgm:spPr/>
      <dgm:t>
        <a:bodyPr/>
        <a:lstStyle/>
        <a:p>
          <a:endParaRPr lang="pt-BR"/>
        </a:p>
      </dgm:t>
    </dgm:pt>
    <dgm:pt modelId="{011C9710-19C1-4E1F-9D43-84950D1644B6}">
      <dgm:prSet phldrT="[Texto]"/>
      <dgm:spPr/>
      <dgm:t>
        <a:bodyPr/>
        <a:lstStyle/>
        <a:p>
          <a:r>
            <a:rPr lang="pt-BR" b="1" dirty="0"/>
            <a:t>cálculo pela média</a:t>
          </a:r>
        </a:p>
      </dgm:t>
    </dgm:pt>
    <dgm:pt modelId="{F682128B-1BEF-4B20-A583-3EA0759EBA35}" type="parTrans" cxnId="{A6C33521-BF1F-4656-9CCD-920103B47F15}">
      <dgm:prSet/>
      <dgm:spPr/>
      <dgm:t>
        <a:bodyPr/>
        <a:lstStyle/>
        <a:p>
          <a:endParaRPr lang="pt-BR"/>
        </a:p>
      </dgm:t>
    </dgm:pt>
    <dgm:pt modelId="{93680F5C-4847-4AE3-A2A0-1D66FF52D5B8}" type="sibTrans" cxnId="{A6C33521-BF1F-4656-9CCD-920103B47F15}">
      <dgm:prSet/>
      <dgm:spPr/>
      <dgm:t>
        <a:bodyPr/>
        <a:lstStyle/>
        <a:p>
          <a:endParaRPr lang="pt-BR"/>
        </a:p>
      </dgm:t>
    </dgm:pt>
    <dgm:pt modelId="{8FE7CC97-E6AF-4BD9-AAF6-B40159678561}" type="pres">
      <dgm:prSet presAssocID="{34474694-4F15-47F7-A201-47AD0A3D0B14}" presName="theList" presStyleCnt="0">
        <dgm:presLayoutVars>
          <dgm:dir/>
          <dgm:animLvl val="lvl"/>
          <dgm:resizeHandles val="exact"/>
        </dgm:presLayoutVars>
      </dgm:prSet>
      <dgm:spPr/>
    </dgm:pt>
    <dgm:pt modelId="{76C335A4-6046-4EDE-9483-17C983C2BB73}" type="pres">
      <dgm:prSet presAssocID="{A427D1AD-AF93-4AA4-A55D-202993F7600C}" presName="compNode" presStyleCnt="0"/>
      <dgm:spPr/>
    </dgm:pt>
    <dgm:pt modelId="{6D495B5A-FC66-40DA-8627-91C1DB299F9E}" type="pres">
      <dgm:prSet presAssocID="{A427D1AD-AF93-4AA4-A55D-202993F7600C}" presName="noGeometry" presStyleCnt="0"/>
      <dgm:spPr/>
    </dgm:pt>
    <dgm:pt modelId="{EF367995-1911-484E-BAB3-DD031EEFB6D2}" type="pres">
      <dgm:prSet presAssocID="{A427D1AD-AF93-4AA4-A55D-202993F7600C}" presName="childTextVisible" presStyleLbl="bgAccFollowNode1" presStyleIdx="0" presStyleCnt="3">
        <dgm:presLayoutVars>
          <dgm:bulletEnabled val="1"/>
        </dgm:presLayoutVars>
      </dgm:prSet>
      <dgm:spPr/>
    </dgm:pt>
    <dgm:pt modelId="{303309C9-DE9E-473E-AC82-74055B31E59E}" type="pres">
      <dgm:prSet presAssocID="{A427D1AD-AF93-4AA4-A55D-202993F7600C}" presName="childTextHidden" presStyleLbl="bgAccFollowNode1" presStyleIdx="0" presStyleCnt="3"/>
      <dgm:spPr/>
    </dgm:pt>
    <dgm:pt modelId="{6CB7C389-ED59-4E65-BD65-9CA8FBB421BC}" type="pres">
      <dgm:prSet presAssocID="{A427D1AD-AF93-4AA4-A55D-202993F7600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BF7ED2F-B59F-463B-A8B8-F1E41472375E}" type="pres">
      <dgm:prSet presAssocID="{A427D1AD-AF93-4AA4-A55D-202993F7600C}" presName="aSpace" presStyleCnt="0"/>
      <dgm:spPr/>
    </dgm:pt>
    <dgm:pt modelId="{DCF85C53-E9BD-4B14-AE82-03FCEF36A24B}" type="pres">
      <dgm:prSet presAssocID="{D1061856-CE89-47A3-ADB3-DC72EE35736B}" presName="compNode" presStyleCnt="0"/>
      <dgm:spPr/>
    </dgm:pt>
    <dgm:pt modelId="{EEA8D6D6-DFE4-41EF-8F1D-EDBF31FE6E94}" type="pres">
      <dgm:prSet presAssocID="{D1061856-CE89-47A3-ADB3-DC72EE35736B}" presName="noGeometry" presStyleCnt="0"/>
      <dgm:spPr/>
    </dgm:pt>
    <dgm:pt modelId="{3C589B7E-9AF5-457B-9E69-BCC64D1C7625}" type="pres">
      <dgm:prSet presAssocID="{D1061856-CE89-47A3-ADB3-DC72EE35736B}" presName="childTextVisible" presStyleLbl="bgAccFollowNode1" presStyleIdx="1" presStyleCnt="3">
        <dgm:presLayoutVars>
          <dgm:bulletEnabled val="1"/>
        </dgm:presLayoutVars>
      </dgm:prSet>
      <dgm:spPr/>
    </dgm:pt>
    <dgm:pt modelId="{9626B75A-5CD4-4CAC-8503-8433DB4135A4}" type="pres">
      <dgm:prSet presAssocID="{D1061856-CE89-47A3-ADB3-DC72EE35736B}" presName="childTextHidden" presStyleLbl="bgAccFollowNode1" presStyleIdx="1" presStyleCnt="3"/>
      <dgm:spPr/>
    </dgm:pt>
    <dgm:pt modelId="{AC25FC94-D986-4E8C-9632-68984D7E0C05}" type="pres">
      <dgm:prSet presAssocID="{D1061856-CE89-47A3-ADB3-DC72EE35736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D28B87-4600-4B68-BF46-66CF872BB9F0}" type="pres">
      <dgm:prSet presAssocID="{D1061856-CE89-47A3-ADB3-DC72EE35736B}" presName="aSpace" presStyleCnt="0"/>
      <dgm:spPr/>
    </dgm:pt>
    <dgm:pt modelId="{6791EBB4-398A-4C05-8612-5A075DF3B505}" type="pres">
      <dgm:prSet presAssocID="{90C48634-4A1D-40B2-9BD5-BE26DA4942BB}" presName="compNode" presStyleCnt="0"/>
      <dgm:spPr/>
    </dgm:pt>
    <dgm:pt modelId="{0D9B5344-A19E-40B2-B751-314CDB9E5DD0}" type="pres">
      <dgm:prSet presAssocID="{90C48634-4A1D-40B2-9BD5-BE26DA4942BB}" presName="noGeometry" presStyleCnt="0"/>
      <dgm:spPr/>
    </dgm:pt>
    <dgm:pt modelId="{AA8DF407-5BAA-4E1D-91B3-C81467F6F43A}" type="pres">
      <dgm:prSet presAssocID="{90C48634-4A1D-40B2-9BD5-BE26DA4942BB}" presName="childTextVisible" presStyleLbl="bgAccFollowNode1" presStyleIdx="2" presStyleCnt="3">
        <dgm:presLayoutVars>
          <dgm:bulletEnabled val="1"/>
        </dgm:presLayoutVars>
      </dgm:prSet>
      <dgm:spPr/>
    </dgm:pt>
    <dgm:pt modelId="{7D56E6D9-DED0-4046-BD61-78FE8EBC20CA}" type="pres">
      <dgm:prSet presAssocID="{90C48634-4A1D-40B2-9BD5-BE26DA4942BB}" presName="childTextHidden" presStyleLbl="bgAccFollowNode1" presStyleIdx="2" presStyleCnt="3"/>
      <dgm:spPr/>
    </dgm:pt>
    <dgm:pt modelId="{9160CD6A-BD50-4B77-8482-317A1CF06D09}" type="pres">
      <dgm:prSet presAssocID="{90C48634-4A1D-40B2-9BD5-BE26DA4942B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CE46009-8D84-4715-B374-A01AB313136F}" type="presOf" srcId="{35AF8A33-8A67-4DA4-9F62-151CBA08382B}" destId="{9626B75A-5CD4-4CAC-8503-8433DB4135A4}" srcOrd="1" destOrd="0" presId="urn:microsoft.com/office/officeart/2005/8/layout/hProcess6"/>
    <dgm:cxn modelId="{A3CE6B0E-086A-4732-821C-495C653552AD}" type="presOf" srcId="{D1061856-CE89-47A3-ADB3-DC72EE35736B}" destId="{AC25FC94-D986-4E8C-9632-68984D7E0C05}" srcOrd="0" destOrd="0" presId="urn:microsoft.com/office/officeart/2005/8/layout/hProcess6"/>
    <dgm:cxn modelId="{87CAD21F-AC07-4B6C-A5CC-FCABAD600B7C}" type="presOf" srcId="{39392130-A6F1-4F69-8282-65B1FD87E5DE}" destId="{EF367995-1911-484E-BAB3-DD031EEFB6D2}" srcOrd="0" destOrd="0" presId="urn:microsoft.com/office/officeart/2005/8/layout/hProcess6"/>
    <dgm:cxn modelId="{A6C33521-BF1F-4656-9CCD-920103B47F15}" srcId="{90C48634-4A1D-40B2-9BD5-BE26DA4942BB}" destId="{011C9710-19C1-4E1F-9D43-84950D1644B6}" srcOrd="0" destOrd="0" parTransId="{F682128B-1BEF-4B20-A583-3EA0759EBA35}" sibTransId="{93680F5C-4847-4AE3-A2A0-1D66FF52D5B8}"/>
    <dgm:cxn modelId="{97EA6E26-8C97-4371-A121-B00227D2D910}" type="presOf" srcId="{90C48634-4A1D-40B2-9BD5-BE26DA4942BB}" destId="{9160CD6A-BD50-4B77-8482-317A1CF06D09}" srcOrd="0" destOrd="0" presId="urn:microsoft.com/office/officeart/2005/8/layout/hProcess6"/>
    <dgm:cxn modelId="{95527729-E52F-482E-A3F3-764337E17756}" srcId="{A427D1AD-AF93-4AA4-A55D-202993F7600C}" destId="{39392130-A6F1-4F69-8282-65B1FD87E5DE}" srcOrd="0" destOrd="0" parTransId="{87C18B37-AE38-45E0-A2FB-88FBCAC6D566}" sibTransId="{4A7B5F44-EAA1-4F89-9DEA-745A01B7C5F4}"/>
    <dgm:cxn modelId="{4CF8E22F-9528-4D88-BBC8-E662A2B60100}" srcId="{34474694-4F15-47F7-A201-47AD0A3D0B14}" destId="{A427D1AD-AF93-4AA4-A55D-202993F7600C}" srcOrd="0" destOrd="0" parTransId="{072EB2F1-6732-4E88-BCEE-DCFA19745BAC}" sibTransId="{5A20EDB2-9B95-4E8F-89CB-2E04F941F277}"/>
    <dgm:cxn modelId="{88A90561-8336-411F-B0C7-94A4D8DC25AA}" srcId="{34474694-4F15-47F7-A201-47AD0A3D0B14}" destId="{90C48634-4A1D-40B2-9BD5-BE26DA4942BB}" srcOrd="2" destOrd="0" parTransId="{9A217354-FC2B-4827-B21B-FCC2DD128812}" sibTransId="{A7A0B554-D0FE-4DCC-B15A-800B2B154B2E}"/>
    <dgm:cxn modelId="{58CC596B-08D4-4C3F-A592-8C47FC300C71}" srcId="{34474694-4F15-47F7-A201-47AD0A3D0B14}" destId="{D1061856-CE89-47A3-ADB3-DC72EE35736B}" srcOrd="1" destOrd="0" parTransId="{67CDAE0F-120E-46FC-8404-0F5C336FA7AC}" sibTransId="{3A1C990B-9B87-42C0-A344-ED9A1B8F7328}"/>
    <dgm:cxn modelId="{E3FF0578-8378-4D6F-8663-1EF99245EA84}" type="presOf" srcId="{35AF8A33-8A67-4DA4-9F62-151CBA08382B}" destId="{3C589B7E-9AF5-457B-9E69-BCC64D1C7625}" srcOrd="0" destOrd="0" presId="urn:microsoft.com/office/officeart/2005/8/layout/hProcess6"/>
    <dgm:cxn modelId="{3BC59798-456F-4A3F-9BE5-E80884ECC55C}" type="presOf" srcId="{011C9710-19C1-4E1F-9D43-84950D1644B6}" destId="{AA8DF407-5BAA-4E1D-91B3-C81467F6F43A}" srcOrd="0" destOrd="0" presId="urn:microsoft.com/office/officeart/2005/8/layout/hProcess6"/>
    <dgm:cxn modelId="{B4F6F1A0-BF2D-40B8-A74D-1CC467CB785D}" srcId="{D1061856-CE89-47A3-ADB3-DC72EE35736B}" destId="{35AF8A33-8A67-4DA4-9F62-151CBA08382B}" srcOrd="0" destOrd="0" parTransId="{ED516B5F-A327-480D-A8B0-54599AC4D65B}" sibTransId="{308F1CBC-DE1F-4320-A91B-F8111FA25A54}"/>
    <dgm:cxn modelId="{18ED6FAB-A45E-49B9-9FF2-34D5996E6310}" type="presOf" srcId="{011C9710-19C1-4E1F-9D43-84950D1644B6}" destId="{7D56E6D9-DED0-4046-BD61-78FE8EBC20CA}" srcOrd="1" destOrd="0" presId="urn:microsoft.com/office/officeart/2005/8/layout/hProcess6"/>
    <dgm:cxn modelId="{4A08B0CB-71EA-437C-8ADD-A83EFDD94C2C}" type="presOf" srcId="{34474694-4F15-47F7-A201-47AD0A3D0B14}" destId="{8FE7CC97-E6AF-4BD9-AAF6-B40159678561}" srcOrd="0" destOrd="0" presId="urn:microsoft.com/office/officeart/2005/8/layout/hProcess6"/>
    <dgm:cxn modelId="{2001F1DD-2CAC-49E0-A5B1-F5BCCA6BC779}" type="presOf" srcId="{39392130-A6F1-4F69-8282-65B1FD87E5DE}" destId="{303309C9-DE9E-473E-AC82-74055B31E59E}" srcOrd="1" destOrd="0" presId="urn:microsoft.com/office/officeart/2005/8/layout/hProcess6"/>
    <dgm:cxn modelId="{DC17DAF6-6B8F-4FE1-B0AE-1BB5D7605213}" type="presOf" srcId="{A427D1AD-AF93-4AA4-A55D-202993F7600C}" destId="{6CB7C389-ED59-4E65-BD65-9CA8FBB421BC}" srcOrd="0" destOrd="0" presId="urn:microsoft.com/office/officeart/2005/8/layout/hProcess6"/>
    <dgm:cxn modelId="{0A379219-4952-4B5E-B5B7-50FBC27B1B34}" type="presParOf" srcId="{8FE7CC97-E6AF-4BD9-AAF6-B40159678561}" destId="{76C335A4-6046-4EDE-9483-17C983C2BB73}" srcOrd="0" destOrd="0" presId="urn:microsoft.com/office/officeart/2005/8/layout/hProcess6"/>
    <dgm:cxn modelId="{6237C4BC-1952-457A-B597-A03E0E7EFDA5}" type="presParOf" srcId="{76C335A4-6046-4EDE-9483-17C983C2BB73}" destId="{6D495B5A-FC66-40DA-8627-91C1DB299F9E}" srcOrd="0" destOrd="0" presId="urn:microsoft.com/office/officeart/2005/8/layout/hProcess6"/>
    <dgm:cxn modelId="{EDB39AEE-F9A8-48C2-9A81-4B667DA03E56}" type="presParOf" srcId="{76C335A4-6046-4EDE-9483-17C983C2BB73}" destId="{EF367995-1911-484E-BAB3-DD031EEFB6D2}" srcOrd="1" destOrd="0" presId="urn:microsoft.com/office/officeart/2005/8/layout/hProcess6"/>
    <dgm:cxn modelId="{00563631-C62A-46DD-B49E-C00F284F1782}" type="presParOf" srcId="{76C335A4-6046-4EDE-9483-17C983C2BB73}" destId="{303309C9-DE9E-473E-AC82-74055B31E59E}" srcOrd="2" destOrd="0" presId="urn:microsoft.com/office/officeart/2005/8/layout/hProcess6"/>
    <dgm:cxn modelId="{4B4E610D-E090-4A79-BE33-1F9A64735936}" type="presParOf" srcId="{76C335A4-6046-4EDE-9483-17C983C2BB73}" destId="{6CB7C389-ED59-4E65-BD65-9CA8FBB421BC}" srcOrd="3" destOrd="0" presId="urn:microsoft.com/office/officeart/2005/8/layout/hProcess6"/>
    <dgm:cxn modelId="{9BD18589-962B-48ED-B8CC-32175C7DFE4A}" type="presParOf" srcId="{8FE7CC97-E6AF-4BD9-AAF6-B40159678561}" destId="{DBF7ED2F-B59F-463B-A8B8-F1E41472375E}" srcOrd="1" destOrd="0" presId="urn:microsoft.com/office/officeart/2005/8/layout/hProcess6"/>
    <dgm:cxn modelId="{397C707A-ACFF-44A4-8C64-B1481AA671EC}" type="presParOf" srcId="{8FE7CC97-E6AF-4BD9-AAF6-B40159678561}" destId="{DCF85C53-E9BD-4B14-AE82-03FCEF36A24B}" srcOrd="2" destOrd="0" presId="urn:microsoft.com/office/officeart/2005/8/layout/hProcess6"/>
    <dgm:cxn modelId="{7FF64D51-6CCD-45E3-9A6A-0E580A0D99D6}" type="presParOf" srcId="{DCF85C53-E9BD-4B14-AE82-03FCEF36A24B}" destId="{EEA8D6D6-DFE4-41EF-8F1D-EDBF31FE6E94}" srcOrd="0" destOrd="0" presId="urn:microsoft.com/office/officeart/2005/8/layout/hProcess6"/>
    <dgm:cxn modelId="{AFCD4994-831E-45FE-A1B1-C241062A8E5C}" type="presParOf" srcId="{DCF85C53-E9BD-4B14-AE82-03FCEF36A24B}" destId="{3C589B7E-9AF5-457B-9E69-BCC64D1C7625}" srcOrd="1" destOrd="0" presId="urn:microsoft.com/office/officeart/2005/8/layout/hProcess6"/>
    <dgm:cxn modelId="{B2242472-8F7E-47F5-B6FF-FA083C27F5B7}" type="presParOf" srcId="{DCF85C53-E9BD-4B14-AE82-03FCEF36A24B}" destId="{9626B75A-5CD4-4CAC-8503-8433DB4135A4}" srcOrd="2" destOrd="0" presId="urn:microsoft.com/office/officeart/2005/8/layout/hProcess6"/>
    <dgm:cxn modelId="{70019025-DDC3-474E-BDBB-FC490A6794A9}" type="presParOf" srcId="{DCF85C53-E9BD-4B14-AE82-03FCEF36A24B}" destId="{AC25FC94-D986-4E8C-9632-68984D7E0C05}" srcOrd="3" destOrd="0" presId="urn:microsoft.com/office/officeart/2005/8/layout/hProcess6"/>
    <dgm:cxn modelId="{D7EC4005-54C2-417E-BB84-75E4C31B263A}" type="presParOf" srcId="{8FE7CC97-E6AF-4BD9-AAF6-B40159678561}" destId="{1FD28B87-4600-4B68-BF46-66CF872BB9F0}" srcOrd="3" destOrd="0" presId="urn:microsoft.com/office/officeart/2005/8/layout/hProcess6"/>
    <dgm:cxn modelId="{ADD1150B-45AD-407E-A629-61CBBBF57420}" type="presParOf" srcId="{8FE7CC97-E6AF-4BD9-AAF6-B40159678561}" destId="{6791EBB4-398A-4C05-8612-5A075DF3B505}" srcOrd="4" destOrd="0" presId="urn:microsoft.com/office/officeart/2005/8/layout/hProcess6"/>
    <dgm:cxn modelId="{1FFDBDFD-93EA-4B96-8351-0C5C400C04D2}" type="presParOf" srcId="{6791EBB4-398A-4C05-8612-5A075DF3B505}" destId="{0D9B5344-A19E-40B2-B751-314CDB9E5DD0}" srcOrd="0" destOrd="0" presId="urn:microsoft.com/office/officeart/2005/8/layout/hProcess6"/>
    <dgm:cxn modelId="{F06FC48F-2876-4A0B-9A1F-A52C5A421FF0}" type="presParOf" srcId="{6791EBB4-398A-4C05-8612-5A075DF3B505}" destId="{AA8DF407-5BAA-4E1D-91B3-C81467F6F43A}" srcOrd="1" destOrd="0" presId="urn:microsoft.com/office/officeart/2005/8/layout/hProcess6"/>
    <dgm:cxn modelId="{A0A7942A-3275-4F69-A898-9EF2AF19BB9E}" type="presParOf" srcId="{6791EBB4-398A-4C05-8612-5A075DF3B505}" destId="{7D56E6D9-DED0-4046-BD61-78FE8EBC20CA}" srcOrd="2" destOrd="0" presId="urn:microsoft.com/office/officeart/2005/8/layout/hProcess6"/>
    <dgm:cxn modelId="{BD8565D3-FCAE-4068-8836-8249B4120468}" type="presParOf" srcId="{6791EBB4-398A-4C05-8612-5A075DF3B505}" destId="{9160CD6A-BD50-4B77-8482-317A1CF06D0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474694-4F15-47F7-A201-47AD0A3D0B1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427D1AD-AF93-4AA4-A55D-202993F7600C}">
      <dgm:prSet phldrT="[Texto]"/>
      <dgm:spPr/>
      <dgm:t>
        <a:bodyPr/>
        <a:lstStyle/>
        <a:p>
          <a:r>
            <a:rPr lang="pt-BR" dirty="0"/>
            <a:t>EC 47/05</a:t>
          </a:r>
        </a:p>
      </dgm:t>
    </dgm:pt>
    <dgm:pt modelId="{072EB2F1-6732-4E88-BCEE-DCFA19745BAC}" type="parTrans" cxnId="{4CF8E22F-9528-4D88-BBC8-E662A2B60100}">
      <dgm:prSet/>
      <dgm:spPr/>
      <dgm:t>
        <a:bodyPr/>
        <a:lstStyle/>
        <a:p>
          <a:endParaRPr lang="pt-BR"/>
        </a:p>
      </dgm:t>
    </dgm:pt>
    <dgm:pt modelId="{5A20EDB2-9B95-4E8F-89CB-2E04F941F277}" type="sibTrans" cxnId="{4CF8E22F-9528-4D88-BBC8-E662A2B60100}">
      <dgm:prSet/>
      <dgm:spPr/>
      <dgm:t>
        <a:bodyPr/>
        <a:lstStyle/>
        <a:p>
          <a:endParaRPr lang="pt-BR"/>
        </a:p>
      </dgm:t>
    </dgm:pt>
    <dgm:pt modelId="{39392130-A6F1-4F69-8282-65B1FD87E5DE}">
      <dgm:prSet phldrT="[Texto]"/>
      <dgm:spPr/>
      <dgm:t>
        <a:bodyPr/>
        <a:lstStyle/>
        <a:p>
          <a:r>
            <a:rPr lang="pt-BR" b="1" dirty="0"/>
            <a:t>Regra de transição voluntária</a:t>
          </a:r>
        </a:p>
      </dgm:t>
    </dgm:pt>
    <dgm:pt modelId="{87C18B37-AE38-45E0-A2FB-88FBCAC6D566}" type="parTrans" cxnId="{95527729-E52F-482E-A3F3-764337E17756}">
      <dgm:prSet/>
      <dgm:spPr/>
      <dgm:t>
        <a:bodyPr/>
        <a:lstStyle/>
        <a:p>
          <a:endParaRPr lang="pt-BR"/>
        </a:p>
      </dgm:t>
    </dgm:pt>
    <dgm:pt modelId="{4A7B5F44-EAA1-4F89-9DEA-745A01B7C5F4}" type="sibTrans" cxnId="{95527729-E52F-482E-A3F3-764337E17756}">
      <dgm:prSet/>
      <dgm:spPr/>
      <dgm:t>
        <a:bodyPr/>
        <a:lstStyle/>
        <a:p>
          <a:endParaRPr lang="pt-BR"/>
        </a:p>
      </dgm:t>
    </dgm:pt>
    <dgm:pt modelId="{D1061856-CE89-47A3-ADB3-DC72EE35736B}">
      <dgm:prSet phldrT="[Texto]"/>
      <dgm:spPr/>
      <dgm:t>
        <a:bodyPr/>
        <a:lstStyle/>
        <a:p>
          <a:r>
            <a:rPr lang="pt-BR" dirty="0"/>
            <a:t>EC 70/12</a:t>
          </a:r>
        </a:p>
      </dgm:t>
    </dgm:pt>
    <dgm:pt modelId="{67CDAE0F-120E-46FC-8404-0F5C336FA7AC}" type="parTrans" cxnId="{58CC596B-08D4-4C3F-A592-8C47FC300C71}">
      <dgm:prSet/>
      <dgm:spPr/>
      <dgm:t>
        <a:bodyPr/>
        <a:lstStyle/>
        <a:p>
          <a:endParaRPr lang="pt-BR"/>
        </a:p>
      </dgm:t>
    </dgm:pt>
    <dgm:pt modelId="{3A1C990B-9B87-42C0-A344-ED9A1B8F7328}" type="sibTrans" cxnId="{58CC596B-08D4-4C3F-A592-8C47FC300C71}">
      <dgm:prSet/>
      <dgm:spPr/>
      <dgm:t>
        <a:bodyPr/>
        <a:lstStyle/>
        <a:p>
          <a:endParaRPr lang="pt-BR"/>
        </a:p>
      </dgm:t>
    </dgm:pt>
    <dgm:pt modelId="{35AF8A33-8A67-4DA4-9F62-151CBA08382B}">
      <dgm:prSet phldrT="[Texto]"/>
      <dgm:spPr/>
      <dgm:t>
        <a:bodyPr/>
        <a:lstStyle/>
        <a:p>
          <a:r>
            <a:rPr lang="pt-BR" b="1" dirty="0"/>
            <a:t>Regra de transição invalidez</a:t>
          </a:r>
        </a:p>
      </dgm:t>
    </dgm:pt>
    <dgm:pt modelId="{ED516B5F-A327-480D-A8B0-54599AC4D65B}" type="parTrans" cxnId="{B4F6F1A0-BF2D-40B8-A74D-1CC467CB785D}">
      <dgm:prSet/>
      <dgm:spPr/>
      <dgm:t>
        <a:bodyPr/>
        <a:lstStyle/>
        <a:p>
          <a:endParaRPr lang="pt-BR"/>
        </a:p>
      </dgm:t>
    </dgm:pt>
    <dgm:pt modelId="{308F1CBC-DE1F-4320-A91B-F8111FA25A54}" type="sibTrans" cxnId="{B4F6F1A0-BF2D-40B8-A74D-1CC467CB785D}">
      <dgm:prSet/>
      <dgm:spPr/>
      <dgm:t>
        <a:bodyPr/>
        <a:lstStyle/>
        <a:p>
          <a:endParaRPr lang="pt-BR"/>
        </a:p>
      </dgm:t>
    </dgm:pt>
    <dgm:pt modelId="{90C48634-4A1D-40B2-9BD5-BE26DA4942BB}">
      <dgm:prSet phldrT="[Texto]"/>
      <dgm:spPr/>
      <dgm:t>
        <a:bodyPr/>
        <a:lstStyle/>
        <a:p>
          <a:r>
            <a:rPr lang="pt-BR" dirty="0"/>
            <a:t>EC 88/15</a:t>
          </a:r>
        </a:p>
      </dgm:t>
    </dgm:pt>
    <dgm:pt modelId="{9A217354-FC2B-4827-B21B-FCC2DD128812}" type="parTrans" cxnId="{88A90561-8336-411F-B0C7-94A4D8DC25AA}">
      <dgm:prSet/>
      <dgm:spPr/>
      <dgm:t>
        <a:bodyPr/>
        <a:lstStyle/>
        <a:p>
          <a:endParaRPr lang="pt-BR"/>
        </a:p>
      </dgm:t>
    </dgm:pt>
    <dgm:pt modelId="{A7A0B554-D0FE-4DCC-B15A-800B2B154B2E}" type="sibTrans" cxnId="{88A90561-8336-411F-B0C7-94A4D8DC25AA}">
      <dgm:prSet/>
      <dgm:spPr/>
      <dgm:t>
        <a:bodyPr/>
        <a:lstStyle/>
        <a:p>
          <a:endParaRPr lang="pt-BR"/>
        </a:p>
      </dgm:t>
    </dgm:pt>
    <dgm:pt modelId="{011C9710-19C1-4E1F-9D43-84950D1644B6}">
      <dgm:prSet phldrT="[Texto]"/>
      <dgm:spPr/>
      <dgm:t>
        <a:bodyPr/>
        <a:lstStyle/>
        <a:p>
          <a:r>
            <a:rPr lang="pt-BR" b="1" dirty="0"/>
            <a:t>Compulsória 75 anos</a:t>
          </a:r>
        </a:p>
      </dgm:t>
    </dgm:pt>
    <dgm:pt modelId="{F682128B-1BEF-4B20-A583-3EA0759EBA35}" type="parTrans" cxnId="{A6C33521-BF1F-4656-9CCD-920103B47F15}">
      <dgm:prSet/>
      <dgm:spPr/>
      <dgm:t>
        <a:bodyPr/>
        <a:lstStyle/>
        <a:p>
          <a:endParaRPr lang="pt-BR"/>
        </a:p>
      </dgm:t>
    </dgm:pt>
    <dgm:pt modelId="{93680F5C-4847-4AE3-A2A0-1D66FF52D5B8}" type="sibTrans" cxnId="{A6C33521-BF1F-4656-9CCD-920103B47F15}">
      <dgm:prSet/>
      <dgm:spPr/>
      <dgm:t>
        <a:bodyPr/>
        <a:lstStyle/>
        <a:p>
          <a:endParaRPr lang="pt-BR"/>
        </a:p>
      </dgm:t>
    </dgm:pt>
    <dgm:pt modelId="{8FE7CC97-E6AF-4BD9-AAF6-B40159678561}" type="pres">
      <dgm:prSet presAssocID="{34474694-4F15-47F7-A201-47AD0A3D0B14}" presName="theList" presStyleCnt="0">
        <dgm:presLayoutVars>
          <dgm:dir/>
          <dgm:animLvl val="lvl"/>
          <dgm:resizeHandles val="exact"/>
        </dgm:presLayoutVars>
      </dgm:prSet>
      <dgm:spPr/>
    </dgm:pt>
    <dgm:pt modelId="{76C335A4-6046-4EDE-9483-17C983C2BB73}" type="pres">
      <dgm:prSet presAssocID="{A427D1AD-AF93-4AA4-A55D-202993F7600C}" presName="compNode" presStyleCnt="0"/>
      <dgm:spPr/>
    </dgm:pt>
    <dgm:pt modelId="{6D495B5A-FC66-40DA-8627-91C1DB299F9E}" type="pres">
      <dgm:prSet presAssocID="{A427D1AD-AF93-4AA4-A55D-202993F7600C}" presName="noGeometry" presStyleCnt="0"/>
      <dgm:spPr/>
    </dgm:pt>
    <dgm:pt modelId="{EF367995-1911-484E-BAB3-DD031EEFB6D2}" type="pres">
      <dgm:prSet presAssocID="{A427D1AD-AF93-4AA4-A55D-202993F7600C}" presName="childTextVisible" presStyleLbl="bgAccFollowNode1" presStyleIdx="0" presStyleCnt="3">
        <dgm:presLayoutVars>
          <dgm:bulletEnabled val="1"/>
        </dgm:presLayoutVars>
      </dgm:prSet>
      <dgm:spPr/>
    </dgm:pt>
    <dgm:pt modelId="{303309C9-DE9E-473E-AC82-74055B31E59E}" type="pres">
      <dgm:prSet presAssocID="{A427D1AD-AF93-4AA4-A55D-202993F7600C}" presName="childTextHidden" presStyleLbl="bgAccFollowNode1" presStyleIdx="0" presStyleCnt="3"/>
      <dgm:spPr/>
    </dgm:pt>
    <dgm:pt modelId="{6CB7C389-ED59-4E65-BD65-9CA8FBB421BC}" type="pres">
      <dgm:prSet presAssocID="{A427D1AD-AF93-4AA4-A55D-202993F7600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BF7ED2F-B59F-463B-A8B8-F1E41472375E}" type="pres">
      <dgm:prSet presAssocID="{A427D1AD-AF93-4AA4-A55D-202993F7600C}" presName="aSpace" presStyleCnt="0"/>
      <dgm:spPr/>
    </dgm:pt>
    <dgm:pt modelId="{DCF85C53-E9BD-4B14-AE82-03FCEF36A24B}" type="pres">
      <dgm:prSet presAssocID="{D1061856-CE89-47A3-ADB3-DC72EE35736B}" presName="compNode" presStyleCnt="0"/>
      <dgm:spPr/>
    </dgm:pt>
    <dgm:pt modelId="{EEA8D6D6-DFE4-41EF-8F1D-EDBF31FE6E94}" type="pres">
      <dgm:prSet presAssocID="{D1061856-CE89-47A3-ADB3-DC72EE35736B}" presName="noGeometry" presStyleCnt="0"/>
      <dgm:spPr/>
    </dgm:pt>
    <dgm:pt modelId="{3C589B7E-9AF5-457B-9E69-BCC64D1C7625}" type="pres">
      <dgm:prSet presAssocID="{D1061856-CE89-47A3-ADB3-DC72EE35736B}" presName="childTextVisible" presStyleLbl="bgAccFollowNode1" presStyleIdx="1" presStyleCnt="3">
        <dgm:presLayoutVars>
          <dgm:bulletEnabled val="1"/>
        </dgm:presLayoutVars>
      </dgm:prSet>
      <dgm:spPr/>
    </dgm:pt>
    <dgm:pt modelId="{9626B75A-5CD4-4CAC-8503-8433DB4135A4}" type="pres">
      <dgm:prSet presAssocID="{D1061856-CE89-47A3-ADB3-DC72EE35736B}" presName="childTextHidden" presStyleLbl="bgAccFollowNode1" presStyleIdx="1" presStyleCnt="3"/>
      <dgm:spPr/>
    </dgm:pt>
    <dgm:pt modelId="{AC25FC94-D986-4E8C-9632-68984D7E0C05}" type="pres">
      <dgm:prSet presAssocID="{D1061856-CE89-47A3-ADB3-DC72EE35736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FD28B87-4600-4B68-BF46-66CF872BB9F0}" type="pres">
      <dgm:prSet presAssocID="{D1061856-CE89-47A3-ADB3-DC72EE35736B}" presName="aSpace" presStyleCnt="0"/>
      <dgm:spPr/>
    </dgm:pt>
    <dgm:pt modelId="{6791EBB4-398A-4C05-8612-5A075DF3B505}" type="pres">
      <dgm:prSet presAssocID="{90C48634-4A1D-40B2-9BD5-BE26DA4942BB}" presName="compNode" presStyleCnt="0"/>
      <dgm:spPr/>
    </dgm:pt>
    <dgm:pt modelId="{0D9B5344-A19E-40B2-B751-314CDB9E5DD0}" type="pres">
      <dgm:prSet presAssocID="{90C48634-4A1D-40B2-9BD5-BE26DA4942BB}" presName="noGeometry" presStyleCnt="0"/>
      <dgm:spPr/>
    </dgm:pt>
    <dgm:pt modelId="{AA8DF407-5BAA-4E1D-91B3-C81467F6F43A}" type="pres">
      <dgm:prSet presAssocID="{90C48634-4A1D-40B2-9BD5-BE26DA4942BB}" presName="childTextVisible" presStyleLbl="bgAccFollowNode1" presStyleIdx="2" presStyleCnt="3">
        <dgm:presLayoutVars>
          <dgm:bulletEnabled val="1"/>
        </dgm:presLayoutVars>
      </dgm:prSet>
      <dgm:spPr/>
    </dgm:pt>
    <dgm:pt modelId="{7D56E6D9-DED0-4046-BD61-78FE8EBC20CA}" type="pres">
      <dgm:prSet presAssocID="{90C48634-4A1D-40B2-9BD5-BE26DA4942BB}" presName="childTextHidden" presStyleLbl="bgAccFollowNode1" presStyleIdx="2" presStyleCnt="3"/>
      <dgm:spPr/>
    </dgm:pt>
    <dgm:pt modelId="{9160CD6A-BD50-4B77-8482-317A1CF06D09}" type="pres">
      <dgm:prSet presAssocID="{90C48634-4A1D-40B2-9BD5-BE26DA4942B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CE46009-8D84-4715-B374-A01AB313136F}" type="presOf" srcId="{35AF8A33-8A67-4DA4-9F62-151CBA08382B}" destId="{9626B75A-5CD4-4CAC-8503-8433DB4135A4}" srcOrd="1" destOrd="0" presId="urn:microsoft.com/office/officeart/2005/8/layout/hProcess6"/>
    <dgm:cxn modelId="{A3CE6B0E-086A-4732-821C-495C653552AD}" type="presOf" srcId="{D1061856-CE89-47A3-ADB3-DC72EE35736B}" destId="{AC25FC94-D986-4E8C-9632-68984D7E0C05}" srcOrd="0" destOrd="0" presId="urn:microsoft.com/office/officeart/2005/8/layout/hProcess6"/>
    <dgm:cxn modelId="{87CAD21F-AC07-4B6C-A5CC-FCABAD600B7C}" type="presOf" srcId="{39392130-A6F1-4F69-8282-65B1FD87E5DE}" destId="{EF367995-1911-484E-BAB3-DD031EEFB6D2}" srcOrd="0" destOrd="0" presId="urn:microsoft.com/office/officeart/2005/8/layout/hProcess6"/>
    <dgm:cxn modelId="{A6C33521-BF1F-4656-9CCD-920103B47F15}" srcId="{90C48634-4A1D-40B2-9BD5-BE26DA4942BB}" destId="{011C9710-19C1-4E1F-9D43-84950D1644B6}" srcOrd="0" destOrd="0" parTransId="{F682128B-1BEF-4B20-A583-3EA0759EBA35}" sibTransId="{93680F5C-4847-4AE3-A2A0-1D66FF52D5B8}"/>
    <dgm:cxn modelId="{97EA6E26-8C97-4371-A121-B00227D2D910}" type="presOf" srcId="{90C48634-4A1D-40B2-9BD5-BE26DA4942BB}" destId="{9160CD6A-BD50-4B77-8482-317A1CF06D09}" srcOrd="0" destOrd="0" presId="urn:microsoft.com/office/officeart/2005/8/layout/hProcess6"/>
    <dgm:cxn modelId="{95527729-E52F-482E-A3F3-764337E17756}" srcId="{A427D1AD-AF93-4AA4-A55D-202993F7600C}" destId="{39392130-A6F1-4F69-8282-65B1FD87E5DE}" srcOrd="0" destOrd="0" parTransId="{87C18B37-AE38-45E0-A2FB-88FBCAC6D566}" sibTransId="{4A7B5F44-EAA1-4F89-9DEA-745A01B7C5F4}"/>
    <dgm:cxn modelId="{4CF8E22F-9528-4D88-BBC8-E662A2B60100}" srcId="{34474694-4F15-47F7-A201-47AD0A3D0B14}" destId="{A427D1AD-AF93-4AA4-A55D-202993F7600C}" srcOrd="0" destOrd="0" parTransId="{072EB2F1-6732-4E88-BCEE-DCFA19745BAC}" sibTransId="{5A20EDB2-9B95-4E8F-89CB-2E04F941F277}"/>
    <dgm:cxn modelId="{88A90561-8336-411F-B0C7-94A4D8DC25AA}" srcId="{34474694-4F15-47F7-A201-47AD0A3D0B14}" destId="{90C48634-4A1D-40B2-9BD5-BE26DA4942BB}" srcOrd="2" destOrd="0" parTransId="{9A217354-FC2B-4827-B21B-FCC2DD128812}" sibTransId="{A7A0B554-D0FE-4DCC-B15A-800B2B154B2E}"/>
    <dgm:cxn modelId="{58CC596B-08D4-4C3F-A592-8C47FC300C71}" srcId="{34474694-4F15-47F7-A201-47AD0A3D0B14}" destId="{D1061856-CE89-47A3-ADB3-DC72EE35736B}" srcOrd="1" destOrd="0" parTransId="{67CDAE0F-120E-46FC-8404-0F5C336FA7AC}" sibTransId="{3A1C990B-9B87-42C0-A344-ED9A1B8F7328}"/>
    <dgm:cxn modelId="{E3FF0578-8378-4D6F-8663-1EF99245EA84}" type="presOf" srcId="{35AF8A33-8A67-4DA4-9F62-151CBA08382B}" destId="{3C589B7E-9AF5-457B-9E69-BCC64D1C7625}" srcOrd="0" destOrd="0" presId="urn:microsoft.com/office/officeart/2005/8/layout/hProcess6"/>
    <dgm:cxn modelId="{3BC59798-456F-4A3F-9BE5-E80884ECC55C}" type="presOf" srcId="{011C9710-19C1-4E1F-9D43-84950D1644B6}" destId="{AA8DF407-5BAA-4E1D-91B3-C81467F6F43A}" srcOrd="0" destOrd="0" presId="urn:microsoft.com/office/officeart/2005/8/layout/hProcess6"/>
    <dgm:cxn modelId="{B4F6F1A0-BF2D-40B8-A74D-1CC467CB785D}" srcId="{D1061856-CE89-47A3-ADB3-DC72EE35736B}" destId="{35AF8A33-8A67-4DA4-9F62-151CBA08382B}" srcOrd="0" destOrd="0" parTransId="{ED516B5F-A327-480D-A8B0-54599AC4D65B}" sibTransId="{308F1CBC-DE1F-4320-A91B-F8111FA25A54}"/>
    <dgm:cxn modelId="{18ED6FAB-A45E-49B9-9FF2-34D5996E6310}" type="presOf" srcId="{011C9710-19C1-4E1F-9D43-84950D1644B6}" destId="{7D56E6D9-DED0-4046-BD61-78FE8EBC20CA}" srcOrd="1" destOrd="0" presId="urn:microsoft.com/office/officeart/2005/8/layout/hProcess6"/>
    <dgm:cxn modelId="{4A08B0CB-71EA-437C-8ADD-A83EFDD94C2C}" type="presOf" srcId="{34474694-4F15-47F7-A201-47AD0A3D0B14}" destId="{8FE7CC97-E6AF-4BD9-AAF6-B40159678561}" srcOrd="0" destOrd="0" presId="urn:microsoft.com/office/officeart/2005/8/layout/hProcess6"/>
    <dgm:cxn modelId="{2001F1DD-2CAC-49E0-A5B1-F5BCCA6BC779}" type="presOf" srcId="{39392130-A6F1-4F69-8282-65B1FD87E5DE}" destId="{303309C9-DE9E-473E-AC82-74055B31E59E}" srcOrd="1" destOrd="0" presId="urn:microsoft.com/office/officeart/2005/8/layout/hProcess6"/>
    <dgm:cxn modelId="{DC17DAF6-6B8F-4FE1-B0AE-1BB5D7605213}" type="presOf" srcId="{A427D1AD-AF93-4AA4-A55D-202993F7600C}" destId="{6CB7C389-ED59-4E65-BD65-9CA8FBB421BC}" srcOrd="0" destOrd="0" presId="urn:microsoft.com/office/officeart/2005/8/layout/hProcess6"/>
    <dgm:cxn modelId="{0A379219-4952-4B5E-B5B7-50FBC27B1B34}" type="presParOf" srcId="{8FE7CC97-E6AF-4BD9-AAF6-B40159678561}" destId="{76C335A4-6046-4EDE-9483-17C983C2BB73}" srcOrd="0" destOrd="0" presId="urn:microsoft.com/office/officeart/2005/8/layout/hProcess6"/>
    <dgm:cxn modelId="{6237C4BC-1952-457A-B597-A03E0E7EFDA5}" type="presParOf" srcId="{76C335A4-6046-4EDE-9483-17C983C2BB73}" destId="{6D495B5A-FC66-40DA-8627-91C1DB299F9E}" srcOrd="0" destOrd="0" presId="urn:microsoft.com/office/officeart/2005/8/layout/hProcess6"/>
    <dgm:cxn modelId="{EDB39AEE-F9A8-48C2-9A81-4B667DA03E56}" type="presParOf" srcId="{76C335A4-6046-4EDE-9483-17C983C2BB73}" destId="{EF367995-1911-484E-BAB3-DD031EEFB6D2}" srcOrd="1" destOrd="0" presId="urn:microsoft.com/office/officeart/2005/8/layout/hProcess6"/>
    <dgm:cxn modelId="{00563631-C62A-46DD-B49E-C00F284F1782}" type="presParOf" srcId="{76C335A4-6046-4EDE-9483-17C983C2BB73}" destId="{303309C9-DE9E-473E-AC82-74055B31E59E}" srcOrd="2" destOrd="0" presId="urn:microsoft.com/office/officeart/2005/8/layout/hProcess6"/>
    <dgm:cxn modelId="{4B4E610D-E090-4A79-BE33-1F9A64735936}" type="presParOf" srcId="{76C335A4-6046-4EDE-9483-17C983C2BB73}" destId="{6CB7C389-ED59-4E65-BD65-9CA8FBB421BC}" srcOrd="3" destOrd="0" presId="urn:microsoft.com/office/officeart/2005/8/layout/hProcess6"/>
    <dgm:cxn modelId="{9BD18589-962B-48ED-B8CC-32175C7DFE4A}" type="presParOf" srcId="{8FE7CC97-E6AF-4BD9-AAF6-B40159678561}" destId="{DBF7ED2F-B59F-463B-A8B8-F1E41472375E}" srcOrd="1" destOrd="0" presId="urn:microsoft.com/office/officeart/2005/8/layout/hProcess6"/>
    <dgm:cxn modelId="{397C707A-ACFF-44A4-8C64-B1481AA671EC}" type="presParOf" srcId="{8FE7CC97-E6AF-4BD9-AAF6-B40159678561}" destId="{DCF85C53-E9BD-4B14-AE82-03FCEF36A24B}" srcOrd="2" destOrd="0" presId="urn:microsoft.com/office/officeart/2005/8/layout/hProcess6"/>
    <dgm:cxn modelId="{7FF64D51-6CCD-45E3-9A6A-0E580A0D99D6}" type="presParOf" srcId="{DCF85C53-E9BD-4B14-AE82-03FCEF36A24B}" destId="{EEA8D6D6-DFE4-41EF-8F1D-EDBF31FE6E94}" srcOrd="0" destOrd="0" presId="urn:microsoft.com/office/officeart/2005/8/layout/hProcess6"/>
    <dgm:cxn modelId="{AFCD4994-831E-45FE-A1B1-C241062A8E5C}" type="presParOf" srcId="{DCF85C53-E9BD-4B14-AE82-03FCEF36A24B}" destId="{3C589B7E-9AF5-457B-9E69-BCC64D1C7625}" srcOrd="1" destOrd="0" presId="urn:microsoft.com/office/officeart/2005/8/layout/hProcess6"/>
    <dgm:cxn modelId="{B2242472-8F7E-47F5-B6FF-FA083C27F5B7}" type="presParOf" srcId="{DCF85C53-E9BD-4B14-AE82-03FCEF36A24B}" destId="{9626B75A-5CD4-4CAC-8503-8433DB4135A4}" srcOrd="2" destOrd="0" presId="urn:microsoft.com/office/officeart/2005/8/layout/hProcess6"/>
    <dgm:cxn modelId="{70019025-DDC3-474E-BDBB-FC490A6794A9}" type="presParOf" srcId="{DCF85C53-E9BD-4B14-AE82-03FCEF36A24B}" destId="{AC25FC94-D986-4E8C-9632-68984D7E0C05}" srcOrd="3" destOrd="0" presId="urn:microsoft.com/office/officeart/2005/8/layout/hProcess6"/>
    <dgm:cxn modelId="{D7EC4005-54C2-417E-BB84-75E4C31B263A}" type="presParOf" srcId="{8FE7CC97-E6AF-4BD9-AAF6-B40159678561}" destId="{1FD28B87-4600-4B68-BF46-66CF872BB9F0}" srcOrd="3" destOrd="0" presId="urn:microsoft.com/office/officeart/2005/8/layout/hProcess6"/>
    <dgm:cxn modelId="{ADD1150B-45AD-407E-A629-61CBBBF57420}" type="presParOf" srcId="{8FE7CC97-E6AF-4BD9-AAF6-B40159678561}" destId="{6791EBB4-398A-4C05-8612-5A075DF3B505}" srcOrd="4" destOrd="0" presId="urn:microsoft.com/office/officeart/2005/8/layout/hProcess6"/>
    <dgm:cxn modelId="{1FFDBDFD-93EA-4B96-8351-0C5C400C04D2}" type="presParOf" srcId="{6791EBB4-398A-4C05-8612-5A075DF3B505}" destId="{0D9B5344-A19E-40B2-B751-314CDB9E5DD0}" srcOrd="0" destOrd="0" presId="urn:microsoft.com/office/officeart/2005/8/layout/hProcess6"/>
    <dgm:cxn modelId="{F06FC48F-2876-4A0B-9A1F-A52C5A421FF0}" type="presParOf" srcId="{6791EBB4-398A-4C05-8612-5A075DF3B505}" destId="{AA8DF407-5BAA-4E1D-91B3-C81467F6F43A}" srcOrd="1" destOrd="0" presId="urn:microsoft.com/office/officeart/2005/8/layout/hProcess6"/>
    <dgm:cxn modelId="{A0A7942A-3275-4F69-A898-9EF2AF19BB9E}" type="presParOf" srcId="{6791EBB4-398A-4C05-8612-5A075DF3B505}" destId="{7D56E6D9-DED0-4046-BD61-78FE8EBC20CA}" srcOrd="2" destOrd="0" presId="urn:microsoft.com/office/officeart/2005/8/layout/hProcess6"/>
    <dgm:cxn modelId="{BD8565D3-FCAE-4068-8836-8249B4120468}" type="presParOf" srcId="{6791EBB4-398A-4C05-8612-5A075DF3B505}" destId="{9160CD6A-BD50-4B77-8482-317A1CF06D0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0E52B3-0A72-48CD-B37B-0A6278610F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2E283B2-69D8-4C30-B777-080D4D184264}">
      <dgm:prSet phldrT="[Texto]" custT="1"/>
      <dgm:spPr/>
      <dgm:t>
        <a:bodyPr/>
        <a:lstStyle/>
        <a:p>
          <a:endParaRPr lang="pt-BR" sz="1100" dirty="0"/>
        </a:p>
        <a:p>
          <a:r>
            <a:rPr lang="pt-BR" sz="4000" dirty="0"/>
            <a:t>1</a:t>
          </a:r>
        </a:p>
      </dgm:t>
    </dgm:pt>
    <dgm:pt modelId="{E4FCD6B9-7100-48A0-89A0-9509945FA903}" type="parTrans" cxnId="{36C23E6A-FCDB-4496-A340-B1A28AC72180}">
      <dgm:prSet/>
      <dgm:spPr/>
      <dgm:t>
        <a:bodyPr/>
        <a:lstStyle/>
        <a:p>
          <a:endParaRPr lang="pt-BR"/>
        </a:p>
      </dgm:t>
    </dgm:pt>
    <dgm:pt modelId="{DC3CBE3B-F546-490A-8A2D-0DB70126DECC}" type="sibTrans" cxnId="{36C23E6A-FCDB-4496-A340-B1A28AC72180}">
      <dgm:prSet/>
      <dgm:spPr/>
      <dgm:t>
        <a:bodyPr/>
        <a:lstStyle/>
        <a:p>
          <a:endParaRPr lang="pt-BR"/>
        </a:p>
      </dgm:t>
    </dgm:pt>
    <dgm:pt modelId="{C5DAAF15-F79A-434B-A1F0-0EAA154476C6}">
      <dgm:prSet phldrT="[Texto]"/>
      <dgm:spPr/>
      <dgm:t>
        <a:bodyPr/>
        <a:lstStyle/>
        <a:p>
          <a:pPr algn="ctr">
            <a:buFontTx/>
            <a:buNone/>
          </a:pPr>
          <a:r>
            <a:rPr lang="pt-BR" dirty="0"/>
            <a:t>desconstitucionalizou as regras relativas aos benefícios previdenciários</a:t>
          </a:r>
        </a:p>
      </dgm:t>
    </dgm:pt>
    <dgm:pt modelId="{081A4C71-C3E6-49BE-A8AA-99F400AA186B}" type="parTrans" cxnId="{3AA3FE6A-5C13-48E8-B345-6D63A442A0B9}">
      <dgm:prSet/>
      <dgm:spPr/>
      <dgm:t>
        <a:bodyPr/>
        <a:lstStyle/>
        <a:p>
          <a:endParaRPr lang="pt-BR"/>
        </a:p>
      </dgm:t>
    </dgm:pt>
    <dgm:pt modelId="{392BA5E6-EE89-4084-8042-6F4F7D7DED83}" type="sibTrans" cxnId="{3AA3FE6A-5C13-48E8-B345-6D63A442A0B9}">
      <dgm:prSet/>
      <dgm:spPr/>
      <dgm:t>
        <a:bodyPr/>
        <a:lstStyle/>
        <a:p>
          <a:endParaRPr lang="pt-BR"/>
        </a:p>
      </dgm:t>
    </dgm:pt>
    <dgm:pt modelId="{3151C9E7-7868-4B36-9D1C-90BCF24FA193}">
      <dgm:prSet phldrT="[Texto]" custT="1"/>
      <dgm:spPr/>
      <dgm:t>
        <a:bodyPr/>
        <a:lstStyle/>
        <a:p>
          <a:endParaRPr lang="pt-BR" sz="1100" dirty="0"/>
        </a:p>
        <a:p>
          <a:r>
            <a:rPr lang="pt-BR" sz="4000" dirty="0"/>
            <a:t>2</a:t>
          </a:r>
        </a:p>
      </dgm:t>
    </dgm:pt>
    <dgm:pt modelId="{8B86A239-7183-4A02-A0C8-9BA17EC37243}" type="parTrans" cxnId="{97445D25-D204-44F3-B1B1-E6622087E0C5}">
      <dgm:prSet/>
      <dgm:spPr/>
      <dgm:t>
        <a:bodyPr/>
        <a:lstStyle/>
        <a:p>
          <a:endParaRPr lang="pt-BR"/>
        </a:p>
      </dgm:t>
    </dgm:pt>
    <dgm:pt modelId="{E49E4384-945A-4F3C-AA1B-41BD8273B1B1}" type="sibTrans" cxnId="{97445D25-D204-44F3-B1B1-E6622087E0C5}">
      <dgm:prSet/>
      <dgm:spPr/>
      <dgm:t>
        <a:bodyPr/>
        <a:lstStyle/>
        <a:p>
          <a:endParaRPr lang="pt-BR"/>
        </a:p>
      </dgm:t>
    </dgm:pt>
    <dgm:pt modelId="{B656CDCB-2B55-4B15-9ADA-85E92AFDB0EB}">
      <dgm:prSet phldrT="[Texto]"/>
      <dgm:spPr/>
      <dgm:t>
        <a:bodyPr/>
        <a:lstStyle/>
        <a:p>
          <a:pPr algn="ctr">
            <a:buFontTx/>
            <a:buNone/>
          </a:pPr>
          <a:r>
            <a:rPr lang="pt-BR" dirty="0"/>
            <a:t>privilegiou a gestão do RPPS ao garantir-lhe a prerrogativa de decidir em relação à reforma da previdência local</a:t>
          </a:r>
        </a:p>
      </dgm:t>
    </dgm:pt>
    <dgm:pt modelId="{20D1BADB-41FA-4F57-9B9F-9AEF846A67AD}" type="parTrans" cxnId="{1B1B1F27-D171-4C44-BECA-17BD6D855504}">
      <dgm:prSet/>
      <dgm:spPr/>
      <dgm:t>
        <a:bodyPr/>
        <a:lstStyle/>
        <a:p>
          <a:endParaRPr lang="pt-BR"/>
        </a:p>
      </dgm:t>
    </dgm:pt>
    <dgm:pt modelId="{888CBCAE-77CC-4F51-A739-B7CF61AA65E6}" type="sibTrans" cxnId="{1B1B1F27-D171-4C44-BECA-17BD6D855504}">
      <dgm:prSet/>
      <dgm:spPr/>
      <dgm:t>
        <a:bodyPr/>
        <a:lstStyle/>
        <a:p>
          <a:endParaRPr lang="pt-BR"/>
        </a:p>
      </dgm:t>
    </dgm:pt>
    <dgm:pt modelId="{14BE226A-B690-45B8-B0A6-6D3604710B3C}">
      <dgm:prSet phldrT="[Texto]" custT="1"/>
      <dgm:spPr/>
      <dgm:t>
        <a:bodyPr/>
        <a:lstStyle/>
        <a:p>
          <a:endParaRPr lang="pt-BR" sz="1100" dirty="0"/>
        </a:p>
        <a:p>
          <a:r>
            <a:rPr lang="pt-BR" sz="4000" dirty="0"/>
            <a:t>3</a:t>
          </a:r>
        </a:p>
      </dgm:t>
    </dgm:pt>
    <dgm:pt modelId="{4136102B-980E-4CA1-960D-6C43A2A93929}" type="parTrans" cxnId="{3AC8ED33-0BED-413F-87DB-8814B0046214}">
      <dgm:prSet/>
      <dgm:spPr/>
      <dgm:t>
        <a:bodyPr/>
        <a:lstStyle/>
        <a:p>
          <a:endParaRPr lang="pt-BR"/>
        </a:p>
      </dgm:t>
    </dgm:pt>
    <dgm:pt modelId="{9E222052-E29E-4B95-B64C-2A92F1FEA806}" type="sibTrans" cxnId="{3AC8ED33-0BED-413F-87DB-8814B0046214}">
      <dgm:prSet/>
      <dgm:spPr/>
      <dgm:t>
        <a:bodyPr/>
        <a:lstStyle/>
        <a:p>
          <a:endParaRPr lang="pt-BR"/>
        </a:p>
      </dgm:t>
    </dgm:pt>
    <dgm:pt modelId="{D55FD787-E3B9-4AC7-8731-D8DDD64DC40A}">
      <dgm:prSet phldrT="[Texto]"/>
      <dgm:spPr/>
      <dgm:t>
        <a:bodyPr/>
        <a:lstStyle/>
        <a:p>
          <a:pPr algn="ctr">
            <a:buFontTx/>
            <a:buNone/>
          </a:pPr>
          <a:r>
            <a:rPr lang="pt-BR" dirty="0"/>
            <a:t>atribuiu à reforma da previdência status de assunto de interesse local (art. 30, I, da CF) - autonomia </a:t>
          </a:r>
        </a:p>
      </dgm:t>
    </dgm:pt>
    <dgm:pt modelId="{6DBD45CB-88C1-4672-BCCE-BBBDA9A975CA}" type="parTrans" cxnId="{27BEDB8E-60DE-43D5-8F49-64AD25814E86}">
      <dgm:prSet/>
      <dgm:spPr/>
      <dgm:t>
        <a:bodyPr/>
        <a:lstStyle/>
        <a:p>
          <a:endParaRPr lang="pt-BR"/>
        </a:p>
      </dgm:t>
    </dgm:pt>
    <dgm:pt modelId="{491CCFC4-626C-48A9-924E-F7CC67210F34}" type="sibTrans" cxnId="{27BEDB8E-60DE-43D5-8F49-64AD25814E86}">
      <dgm:prSet/>
      <dgm:spPr/>
      <dgm:t>
        <a:bodyPr/>
        <a:lstStyle/>
        <a:p>
          <a:endParaRPr lang="pt-BR"/>
        </a:p>
      </dgm:t>
    </dgm:pt>
    <dgm:pt modelId="{647551DE-D411-4F00-A214-AB14221484B6}" type="pres">
      <dgm:prSet presAssocID="{EB0E52B3-0A72-48CD-B37B-0A6278610F25}" presName="linearFlow" presStyleCnt="0">
        <dgm:presLayoutVars>
          <dgm:dir/>
          <dgm:animLvl val="lvl"/>
          <dgm:resizeHandles val="exact"/>
        </dgm:presLayoutVars>
      </dgm:prSet>
      <dgm:spPr/>
    </dgm:pt>
    <dgm:pt modelId="{1A3B19F0-E75D-4BA0-A0C0-37BA2137522A}" type="pres">
      <dgm:prSet presAssocID="{52E283B2-69D8-4C30-B777-080D4D184264}" presName="composite" presStyleCnt="0"/>
      <dgm:spPr/>
    </dgm:pt>
    <dgm:pt modelId="{4AC58B66-DFB2-4C4F-9CCA-95A8A83A4D7B}" type="pres">
      <dgm:prSet presAssocID="{52E283B2-69D8-4C30-B777-080D4D18426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71A93B7-B0FF-47C5-B078-9882743F3FEB}" type="pres">
      <dgm:prSet presAssocID="{52E283B2-69D8-4C30-B777-080D4D184264}" presName="descendantText" presStyleLbl="alignAcc1" presStyleIdx="0" presStyleCnt="3">
        <dgm:presLayoutVars>
          <dgm:bulletEnabled val="1"/>
        </dgm:presLayoutVars>
      </dgm:prSet>
      <dgm:spPr/>
    </dgm:pt>
    <dgm:pt modelId="{43DAD887-3CE2-49A0-A438-497B1C79E908}" type="pres">
      <dgm:prSet presAssocID="{DC3CBE3B-F546-490A-8A2D-0DB70126DECC}" presName="sp" presStyleCnt="0"/>
      <dgm:spPr/>
    </dgm:pt>
    <dgm:pt modelId="{F7C6AD12-6BA5-45AC-B751-8C9D1B0A8438}" type="pres">
      <dgm:prSet presAssocID="{3151C9E7-7868-4B36-9D1C-90BCF24FA193}" presName="composite" presStyleCnt="0"/>
      <dgm:spPr/>
    </dgm:pt>
    <dgm:pt modelId="{39E0591F-B955-420F-8BF8-BA7A918D7D80}" type="pres">
      <dgm:prSet presAssocID="{3151C9E7-7868-4B36-9D1C-90BCF24FA19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16E0E84-7B4D-4DE4-A363-71A759230435}" type="pres">
      <dgm:prSet presAssocID="{3151C9E7-7868-4B36-9D1C-90BCF24FA193}" presName="descendantText" presStyleLbl="alignAcc1" presStyleIdx="1" presStyleCnt="3">
        <dgm:presLayoutVars>
          <dgm:bulletEnabled val="1"/>
        </dgm:presLayoutVars>
      </dgm:prSet>
      <dgm:spPr/>
    </dgm:pt>
    <dgm:pt modelId="{7EA64B6C-2E12-42AF-A6E7-A3769B465864}" type="pres">
      <dgm:prSet presAssocID="{E49E4384-945A-4F3C-AA1B-41BD8273B1B1}" presName="sp" presStyleCnt="0"/>
      <dgm:spPr/>
    </dgm:pt>
    <dgm:pt modelId="{D72A926C-7BA0-41FF-A4D6-4ACBA62C3F3E}" type="pres">
      <dgm:prSet presAssocID="{14BE226A-B690-45B8-B0A6-6D3604710B3C}" presName="composite" presStyleCnt="0"/>
      <dgm:spPr/>
    </dgm:pt>
    <dgm:pt modelId="{91013224-AA09-4BDD-868C-CC1872D439F9}" type="pres">
      <dgm:prSet presAssocID="{14BE226A-B690-45B8-B0A6-6D3604710B3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B228FE2-0420-4394-AADE-611DA78CCC6A}" type="pres">
      <dgm:prSet presAssocID="{14BE226A-B690-45B8-B0A6-6D3604710B3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4E4C921-6234-48CB-A705-268400B075DA}" type="presOf" srcId="{D55FD787-E3B9-4AC7-8731-D8DDD64DC40A}" destId="{2B228FE2-0420-4394-AADE-611DA78CCC6A}" srcOrd="0" destOrd="0" presId="urn:microsoft.com/office/officeart/2005/8/layout/chevron2"/>
    <dgm:cxn modelId="{97445D25-D204-44F3-B1B1-E6622087E0C5}" srcId="{EB0E52B3-0A72-48CD-B37B-0A6278610F25}" destId="{3151C9E7-7868-4B36-9D1C-90BCF24FA193}" srcOrd="1" destOrd="0" parTransId="{8B86A239-7183-4A02-A0C8-9BA17EC37243}" sibTransId="{E49E4384-945A-4F3C-AA1B-41BD8273B1B1}"/>
    <dgm:cxn modelId="{1B1B1F27-D171-4C44-BECA-17BD6D855504}" srcId="{3151C9E7-7868-4B36-9D1C-90BCF24FA193}" destId="{B656CDCB-2B55-4B15-9ADA-85E92AFDB0EB}" srcOrd="0" destOrd="0" parTransId="{20D1BADB-41FA-4F57-9B9F-9AEF846A67AD}" sibTransId="{888CBCAE-77CC-4F51-A739-B7CF61AA65E6}"/>
    <dgm:cxn modelId="{3AC8ED33-0BED-413F-87DB-8814B0046214}" srcId="{EB0E52B3-0A72-48CD-B37B-0A6278610F25}" destId="{14BE226A-B690-45B8-B0A6-6D3604710B3C}" srcOrd="2" destOrd="0" parTransId="{4136102B-980E-4CA1-960D-6C43A2A93929}" sibTransId="{9E222052-E29E-4B95-B64C-2A92F1FEA806}"/>
    <dgm:cxn modelId="{FA3FA841-7708-4C3E-930C-558C8D675996}" type="presOf" srcId="{C5DAAF15-F79A-434B-A1F0-0EAA154476C6}" destId="{671A93B7-B0FF-47C5-B078-9882743F3FEB}" srcOrd="0" destOrd="0" presId="urn:microsoft.com/office/officeart/2005/8/layout/chevron2"/>
    <dgm:cxn modelId="{36C23E6A-FCDB-4496-A340-B1A28AC72180}" srcId="{EB0E52B3-0A72-48CD-B37B-0A6278610F25}" destId="{52E283B2-69D8-4C30-B777-080D4D184264}" srcOrd="0" destOrd="0" parTransId="{E4FCD6B9-7100-48A0-89A0-9509945FA903}" sibTransId="{DC3CBE3B-F546-490A-8A2D-0DB70126DECC}"/>
    <dgm:cxn modelId="{3AA3FE6A-5C13-48E8-B345-6D63A442A0B9}" srcId="{52E283B2-69D8-4C30-B777-080D4D184264}" destId="{C5DAAF15-F79A-434B-A1F0-0EAA154476C6}" srcOrd="0" destOrd="0" parTransId="{081A4C71-C3E6-49BE-A8AA-99F400AA186B}" sibTransId="{392BA5E6-EE89-4084-8042-6F4F7D7DED83}"/>
    <dgm:cxn modelId="{DF0E5753-8E5B-47E0-A19A-1EEA3CBD5827}" type="presOf" srcId="{B656CDCB-2B55-4B15-9ADA-85E92AFDB0EB}" destId="{116E0E84-7B4D-4DE4-A363-71A759230435}" srcOrd="0" destOrd="0" presId="urn:microsoft.com/office/officeart/2005/8/layout/chevron2"/>
    <dgm:cxn modelId="{17B6B08B-2BE6-4019-BC4E-89B43A17E57F}" type="presOf" srcId="{14BE226A-B690-45B8-B0A6-6D3604710B3C}" destId="{91013224-AA09-4BDD-868C-CC1872D439F9}" srcOrd="0" destOrd="0" presId="urn:microsoft.com/office/officeart/2005/8/layout/chevron2"/>
    <dgm:cxn modelId="{27BEDB8E-60DE-43D5-8F49-64AD25814E86}" srcId="{14BE226A-B690-45B8-B0A6-6D3604710B3C}" destId="{D55FD787-E3B9-4AC7-8731-D8DDD64DC40A}" srcOrd="0" destOrd="0" parTransId="{6DBD45CB-88C1-4672-BCCE-BBBDA9A975CA}" sibTransId="{491CCFC4-626C-48A9-924E-F7CC67210F34}"/>
    <dgm:cxn modelId="{D030AF9E-1C60-42A9-A2D3-AD47BFB401A5}" type="presOf" srcId="{EB0E52B3-0A72-48CD-B37B-0A6278610F25}" destId="{647551DE-D411-4F00-A214-AB14221484B6}" srcOrd="0" destOrd="0" presId="urn:microsoft.com/office/officeart/2005/8/layout/chevron2"/>
    <dgm:cxn modelId="{BE41DEA9-5C6A-4A24-BBDF-3FC8A3DC0025}" type="presOf" srcId="{52E283B2-69D8-4C30-B777-080D4D184264}" destId="{4AC58B66-DFB2-4C4F-9CCA-95A8A83A4D7B}" srcOrd="0" destOrd="0" presId="urn:microsoft.com/office/officeart/2005/8/layout/chevron2"/>
    <dgm:cxn modelId="{BDAA1EE0-1A24-454F-8EBA-D8F1FFF299A1}" type="presOf" srcId="{3151C9E7-7868-4B36-9D1C-90BCF24FA193}" destId="{39E0591F-B955-420F-8BF8-BA7A918D7D80}" srcOrd="0" destOrd="0" presId="urn:microsoft.com/office/officeart/2005/8/layout/chevron2"/>
    <dgm:cxn modelId="{40DB3817-A48F-4FB8-9B69-C669A29AC4FC}" type="presParOf" srcId="{647551DE-D411-4F00-A214-AB14221484B6}" destId="{1A3B19F0-E75D-4BA0-A0C0-37BA2137522A}" srcOrd="0" destOrd="0" presId="urn:microsoft.com/office/officeart/2005/8/layout/chevron2"/>
    <dgm:cxn modelId="{501662C5-9EDD-44A1-A090-455E91459443}" type="presParOf" srcId="{1A3B19F0-E75D-4BA0-A0C0-37BA2137522A}" destId="{4AC58B66-DFB2-4C4F-9CCA-95A8A83A4D7B}" srcOrd="0" destOrd="0" presId="urn:microsoft.com/office/officeart/2005/8/layout/chevron2"/>
    <dgm:cxn modelId="{F436C370-8962-4789-AE77-2126A48A6B67}" type="presParOf" srcId="{1A3B19F0-E75D-4BA0-A0C0-37BA2137522A}" destId="{671A93B7-B0FF-47C5-B078-9882743F3FEB}" srcOrd="1" destOrd="0" presId="urn:microsoft.com/office/officeart/2005/8/layout/chevron2"/>
    <dgm:cxn modelId="{B18E75C9-681D-4096-AFA2-0A2C2C88499E}" type="presParOf" srcId="{647551DE-D411-4F00-A214-AB14221484B6}" destId="{43DAD887-3CE2-49A0-A438-497B1C79E908}" srcOrd="1" destOrd="0" presId="urn:microsoft.com/office/officeart/2005/8/layout/chevron2"/>
    <dgm:cxn modelId="{0634DC40-AF35-4FB5-818B-B9C38E24F741}" type="presParOf" srcId="{647551DE-D411-4F00-A214-AB14221484B6}" destId="{F7C6AD12-6BA5-45AC-B751-8C9D1B0A8438}" srcOrd="2" destOrd="0" presId="urn:microsoft.com/office/officeart/2005/8/layout/chevron2"/>
    <dgm:cxn modelId="{B644B83E-3DA5-4C86-8C83-AD1C19A32CC2}" type="presParOf" srcId="{F7C6AD12-6BA5-45AC-B751-8C9D1B0A8438}" destId="{39E0591F-B955-420F-8BF8-BA7A918D7D80}" srcOrd="0" destOrd="0" presId="urn:microsoft.com/office/officeart/2005/8/layout/chevron2"/>
    <dgm:cxn modelId="{6A67E428-0597-4791-B1B2-524C59F35ED2}" type="presParOf" srcId="{F7C6AD12-6BA5-45AC-B751-8C9D1B0A8438}" destId="{116E0E84-7B4D-4DE4-A363-71A759230435}" srcOrd="1" destOrd="0" presId="urn:microsoft.com/office/officeart/2005/8/layout/chevron2"/>
    <dgm:cxn modelId="{4B7B3B1F-B228-4FC4-9CB7-920222D1E349}" type="presParOf" srcId="{647551DE-D411-4F00-A214-AB14221484B6}" destId="{7EA64B6C-2E12-42AF-A6E7-A3769B465864}" srcOrd="3" destOrd="0" presId="urn:microsoft.com/office/officeart/2005/8/layout/chevron2"/>
    <dgm:cxn modelId="{96E7404C-CF55-4CB4-8846-E4BE3D59CD1D}" type="presParOf" srcId="{647551DE-D411-4F00-A214-AB14221484B6}" destId="{D72A926C-7BA0-41FF-A4D6-4ACBA62C3F3E}" srcOrd="4" destOrd="0" presId="urn:microsoft.com/office/officeart/2005/8/layout/chevron2"/>
    <dgm:cxn modelId="{D3BCD689-79CD-4B0D-956B-82EE90C57504}" type="presParOf" srcId="{D72A926C-7BA0-41FF-A4D6-4ACBA62C3F3E}" destId="{91013224-AA09-4BDD-868C-CC1872D439F9}" srcOrd="0" destOrd="0" presId="urn:microsoft.com/office/officeart/2005/8/layout/chevron2"/>
    <dgm:cxn modelId="{52539130-C4A9-4337-926A-3B6415D6CBA7}" type="presParOf" srcId="{D72A926C-7BA0-41FF-A4D6-4ACBA62C3F3E}" destId="{2B228FE2-0420-4394-AADE-611DA78CCC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B4E920-8455-4C6E-86AB-A57AAF074CC4}" type="doc">
      <dgm:prSet loTypeId="urn:microsoft.com/office/officeart/2005/8/layout/arrow3" loCatId="relationship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91D1DFE7-5D21-4F36-80FB-37F63FB6533E}">
      <dgm:prSet phldrT="[Texto]"/>
      <dgm:spPr/>
      <dgm:t>
        <a:bodyPr/>
        <a:lstStyle/>
        <a:p>
          <a:r>
            <a:rPr lang="pt-BR" b="1"/>
            <a:t>    SEM</a:t>
          </a:r>
        </a:p>
        <a:p>
          <a:r>
            <a:rPr lang="pt-BR" b="1"/>
            <a:t>     REFORMA</a:t>
          </a:r>
        </a:p>
      </dgm:t>
    </dgm:pt>
    <dgm:pt modelId="{0B3C01F4-893F-4BAB-86C2-C55F64590C58}" type="parTrans" cxnId="{2C826714-3636-4D3D-9D10-F4D7F8460DC2}">
      <dgm:prSet/>
      <dgm:spPr/>
      <dgm:t>
        <a:bodyPr/>
        <a:lstStyle/>
        <a:p>
          <a:endParaRPr lang="pt-BR"/>
        </a:p>
      </dgm:t>
    </dgm:pt>
    <dgm:pt modelId="{D8A0A040-8A92-4EB7-A72B-4FE795864D6A}" type="sibTrans" cxnId="{2C826714-3636-4D3D-9D10-F4D7F8460DC2}">
      <dgm:prSet/>
      <dgm:spPr/>
      <dgm:t>
        <a:bodyPr/>
        <a:lstStyle/>
        <a:p>
          <a:endParaRPr lang="pt-BR"/>
        </a:p>
      </dgm:t>
    </dgm:pt>
    <dgm:pt modelId="{F39082A3-377C-4E76-A386-4E744E811565}">
      <dgm:prSet phldrT="[Texto]"/>
      <dgm:spPr/>
      <dgm:t>
        <a:bodyPr/>
        <a:lstStyle/>
        <a:p>
          <a:r>
            <a:rPr lang="pt-BR" b="1"/>
            <a:t>COM</a:t>
          </a:r>
        </a:p>
        <a:p>
          <a:r>
            <a:rPr lang="pt-BR" b="1"/>
            <a:t>REFORMA</a:t>
          </a:r>
        </a:p>
      </dgm:t>
    </dgm:pt>
    <dgm:pt modelId="{8D27D640-32F5-4B3B-9940-E53E8DCCD865}" type="parTrans" cxnId="{B3E65D40-3CB3-4D34-A3BF-773345852CF0}">
      <dgm:prSet/>
      <dgm:spPr/>
      <dgm:t>
        <a:bodyPr/>
        <a:lstStyle/>
        <a:p>
          <a:endParaRPr lang="pt-BR"/>
        </a:p>
      </dgm:t>
    </dgm:pt>
    <dgm:pt modelId="{BE64E0C6-FFE3-4E84-BE63-C7F2BEB1F810}" type="sibTrans" cxnId="{B3E65D40-3CB3-4D34-A3BF-773345852CF0}">
      <dgm:prSet/>
      <dgm:spPr/>
      <dgm:t>
        <a:bodyPr/>
        <a:lstStyle/>
        <a:p>
          <a:endParaRPr lang="pt-BR"/>
        </a:p>
      </dgm:t>
    </dgm:pt>
    <dgm:pt modelId="{EA802F21-2D1E-4DC4-B54F-2B3455BAAF84}" type="pres">
      <dgm:prSet presAssocID="{1EB4E920-8455-4C6E-86AB-A57AAF074CC4}" presName="compositeShape" presStyleCnt="0">
        <dgm:presLayoutVars>
          <dgm:chMax val="2"/>
          <dgm:dir/>
          <dgm:resizeHandles val="exact"/>
        </dgm:presLayoutVars>
      </dgm:prSet>
      <dgm:spPr/>
    </dgm:pt>
    <dgm:pt modelId="{0C03BC8A-5E39-4E92-87D5-CD2C7EADD8FB}" type="pres">
      <dgm:prSet presAssocID="{1EB4E920-8455-4C6E-86AB-A57AAF074CC4}" presName="divider" presStyleLbl="fgShp" presStyleIdx="0" presStyleCnt="1"/>
      <dgm:spPr/>
    </dgm:pt>
    <dgm:pt modelId="{6153839C-251A-4983-AA29-F6EAA0373FF2}" type="pres">
      <dgm:prSet presAssocID="{91D1DFE7-5D21-4F36-80FB-37F63FB6533E}" presName="downArrow" presStyleLbl="node1" presStyleIdx="0" presStyleCnt="2" custScaleX="39827"/>
      <dgm:spPr>
        <a:solidFill>
          <a:schemeClr val="accent6">
            <a:lumMod val="60000"/>
            <a:lumOff val="40000"/>
            <a:alpha val="90000"/>
          </a:schemeClr>
        </a:solidFill>
      </dgm:spPr>
    </dgm:pt>
    <dgm:pt modelId="{B170ACC5-72E0-48BE-A544-E4100E5D6961}" type="pres">
      <dgm:prSet presAssocID="{91D1DFE7-5D21-4F36-80FB-37F63FB6533E}" presName="downArrowText" presStyleLbl="revTx" presStyleIdx="0" presStyleCnt="2" custLinFactNeighborX="10092" custLinFactNeighborY="5083">
        <dgm:presLayoutVars>
          <dgm:bulletEnabled val="1"/>
        </dgm:presLayoutVars>
      </dgm:prSet>
      <dgm:spPr/>
    </dgm:pt>
    <dgm:pt modelId="{4708DE63-528F-453F-B690-9E232AA24DEC}" type="pres">
      <dgm:prSet presAssocID="{F39082A3-377C-4E76-A386-4E744E811565}" presName="upArrow" presStyleLbl="node1" presStyleIdx="1" presStyleCnt="2" custScaleX="34621"/>
      <dgm:spPr>
        <a:solidFill>
          <a:srgbClr val="FF0000">
            <a:alpha val="50000"/>
          </a:srgbClr>
        </a:solidFill>
        <a:ln>
          <a:solidFill>
            <a:srgbClr val="FF0000"/>
          </a:solidFill>
        </a:ln>
      </dgm:spPr>
    </dgm:pt>
    <dgm:pt modelId="{9C857CCC-CBB6-44DF-BD73-0D7AEDDDE70E}" type="pres">
      <dgm:prSet presAssocID="{F39082A3-377C-4E76-A386-4E744E811565}" presName="upArrowText" presStyleLbl="revTx" presStyleIdx="1" presStyleCnt="2" custLinFactNeighborX="-12615" custLinFactNeighborY="0">
        <dgm:presLayoutVars>
          <dgm:bulletEnabled val="1"/>
        </dgm:presLayoutVars>
      </dgm:prSet>
      <dgm:spPr/>
    </dgm:pt>
  </dgm:ptLst>
  <dgm:cxnLst>
    <dgm:cxn modelId="{2C826714-3636-4D3D-9D10-F4D7F8460DC2}" srcId="{1EB4E920-8455-4C6E-86AB-A57AAF074CC4}" destId="{91D1DFE7-5D21-4F36-80FB-37F63FB6533E}" srcOrd="0" destOrd="0" parTransId="{0B3C01F4-893F-4BAB-86C2-C55F64590C58}" sibTransId="{D8A0A040-8A92-4EB7-A72B-4FE795864D6A}"/>
    <dgm:cxn modelId="{B3E65D40-3CB3-4D34-A3BF-773345852CF0}" srcId="{1EB4E920-8455-4C6E-86AB-A57AAF074CC4}" destId="{F39082A3-377C-4E76-A386-4E744E811565}" srcOrd="1" destOrd="0" parTransId="{8D27D640-32F5-4B3B-9940-E53E8DCCD865}" sibTransId="{BE64E0C6-FFE3-4E84-BE63-C7F2BEB1F810}"/>
    <dgm:cxn modelId="{052F9998-97DF-41EF-845C-ED8180EBFE63}" type="presOf" srcId="{1EB4E920-8455-4C6E-86AB-A57AAF074CC4}" destId="{EA802F21-2D1E-4DC4-B54F-2B3455BAAF84}" srcOrd="0" destOrd="0" presId="urn:microsoft.com/office/officeart/2005/8/layout/arrow3"/>
    <dgm:cxn modelId="{3C852AB2-D6F3-474A-BB5F-E486F2097A7D}" type="presOf" srcId="{91D1DFE7-5D21-4F36-80FB-37F63FB6533E}" destId="{B170ACC5-72E0-48BE-A544-E4100E5D6961}" srcOrd="0" destOrd="0" presId="urn:microsoft.com/office/officeart/2005/8/layout/arrow3"/>
    <dgm:cxn modelId="{0DBC9DD8-A175-4AC1-9F07-6B303CFF5EBE}" type="presOf" srcId="{F39082A3-377C-4E76-A386-4E744E811565}" destId="{9C857CCC-CBB6-44DF-BD73-0D7AEDDDE70E}" srcOrd="0" destOrd="0" presId="urn:microsoft.com/office/officeart/2005/8/layout/arrow3"/>
    <dgm:cxn modelId="{39B8D41C-8DD5-4448-BA1D-93E7A2AC5A9E}" type="presParOf" srcId="{EA802F21-2D1E-4DC4-B54F-2B3455BAAF84}" destId="{0C03BC8A-5E39-4E92-87D5-CD2C7EADD8FB}" srcOrd="0" destOrd="0" presId="urn:microsoft.com/office/officeart/2005/8/layout/arrow3"/>
    <dgm:cxn modelId="{3F75A5BD-853C-434C-A0C7-428C93FB63AB}" type="presParOf" srcId="{EA802F21-2D1E-4DC4-B54F-2B3455BAAF84}" destId="{6153839C-251A-4983-AA29-F6EAA0373FF2}" srcOrd="1" destOrd="0" presId="urn:microsoft.com/office/officeart/2005/8/layout/arrow3"/>
    <dgm:cxn modelId="{9C900518-2977-4255-B3E6-E96478624839}" type="presParOf" srcId="{EA802F21-2D1E-4DC4-B54F-2B3455BAAF84}" destId="{B170ACC5-72E0-48BE-A544-E4100E5D6961}" srcOrd="2" destOrd="0" presId="urn:microsoft.com/office/officeart/2005/8/layout/arrow3"/>
    <dgm:cxn modelId="{1FAB8611-706E-4DA6-9D7E-754EFC5EABCD}" type="presParOf" srcId="{EA802F21-2D1E-4DC4-B54F-2B3455BAAF84}" destId="{4708DE63-528F-453F-B690-9E232AA24DEC}" srcOrd="3" destOrd="0" presId="urn:microsoft.com/office/officeart/2005/8/layout/arrow3"/>
    <dgm:cxn modelId="{73A51A33-E2AD-4FF5-AED4-5AD6FD990E09}" type="presParOf" srcId="{EA802F21-2D1E-4DC4-B54F-2B3455BAAF84}" destId="{9C857CCC-CBB6-44DF-BD73-0D7AEDDDE70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9B7DC-A40C-405E-A9D3-11409200384A}">
      <dsp:nvSpPr>
        <dsp:cNvPr id="0" name=""/>
        <dsp:cNvSpPr/>
      </dsp:nvSpPr>
      <dsp:spPr>
        <a:xfrm>
          <a:off x="0" y="13374"/>
          <a:ext cx="8260492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/>
            <a:t>DÉFICIT E ATIVOS</a:t>
          </a:r>
          <a:endParaRPr lang="pt-BR" sz="3400" kern="1200" dirty="0"/>
        </a:p>
      </dsp:txBody>
      <dsp:txXfrm>
        <a:off x="39809" y="53183"/>
        <a:ext cx="8180874" cy="735872"/>
      </dsp:txXfrm>
    </dsp:sp>
    <dsp:sp modelId="{7ED70EF7-951E-4001-B69D-63CD601854BE}">
      <dsp:nvSpPr>
        <dsp:cNvPr id="0" name=""/>
        <dsp:cNvSpPr/>
      </dsp:nvSpPr>
      <dsp:spPr>
        <a:xfrm>
          <a:off x="0" y="926784"/>
          <a:ext cx="8260492" cy="8154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Valor em aplicação: </a:t>
          </a:r>
          <a:r>
            <a:rPr lang="pt-BR" sz="3400" b="1" kern="1200" dirty="0"/>
            <a:t>R$ 110.000.000,00</a:t>
          </a:r>
        </a:p>
      </dsp:txBody>
      <dsp:txXfrm>
        <a:off x="39809" y="966593"/>
        <a:ext cx="8180874" cy="735872"/>
      </dsp:txXfrm>
    </dsp:sp>
    <dsp:sp modelId="{1BB14A24-156B-4902-A6F3-9B901E21A86B}">
      <dsp:nvSpPr>
        <dsp:cNvPr id="0" name=""/>
        <dsp:cNvSpPr/>
      </dsp:nvSpPr>
      <dsp:spPr>
        <a:xfrm>
          <a:off x="0" y="1840194"/>
          <a:ext cx="8260492" cy="8154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 err="1"/>
            <a:t>Deficit</a:t>
          </a:r>
          <a:r>
            <a:rPr lang="pt-BR" sz="3400" kern="1200" dirty="0"/>
            <a:t>: </a:t>
          </a:r>
          <a:r>
            <a:rPr lang="pt-BR" sz="3400" b="1" kern="1200" dirty="0"/>
            <a:t>R$ 246.383.105,29 (negativo)</a:t>
          </a:r>
        </a:p>
      </dsp:txBody>
      <dsp:txXfrm>
        <a:off x="39809" y="1880003"/>
        <a:ext cx="8180874" cy="735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3EF8B-15BD-4C15-BFEE-D9505EF58AA3}">
      <dsp:nvSpPr>
        <dsp:cNvPr id="0" name=""/>
        <dsp:cNvSpPr/>
      </dsp:nvSpPr>
      <dsp:spPr>
        <a:xfrm>
          <a:off x="661968" y="553394"/>
          <a:ext cx="1059939" cy="10599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17BC5F-DE9A-473B-BA5E-5F09FC172AEC}">
      <dsp:nvSpPr>
        <dsp:cNvPr id="0" name=""/>
        <dsp:cNvSpPr/>
      </dsp:nvSpPr>
      <dsp:spPr>
        <a:xfrm>
          <a:off x="14227" y="1927481"/>
          <a:ext cx="23554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Ofício Circular 11/2020 </a:t>
          </a:r>
          <a:r>
            <a:rPr lang="pt-BR" sz="1500" kern="1200" dirty="0"/>
            <a:t>(custeio apenas de aposentadoria e pensão)</a:t>
          </a:r>
          <a:endParaRPr lang="en-US" sz="1500" kern="1200" dirty="0"/>
        </a:p>
      </dsp:txBody>
      <dsp:txXfrm>
        <a:off x="14227" y="1927481"/>
        <a:ext cx="2355420" cy="720000"/>
      </dsp:txXfrm>
    </dsp:sp>
    <dsp:sp modelId="{2EDCF8B0-9D76-4B78-A425-2081D9BF7562}">
      <dsp:nvSpPr>
        <dsp:cNvPr id="0" name=""/>
        <dsp:cNvSpPr/>
      </dsp:nvSpPr>
      <dsp:spPr>
        <a:xfrm>
          <a:off x="3429587" y="553394"/>
          <a:ext cx="1059939" cy="10599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A83347-7414-4987-9660-2FF16B919569}">
      <dsp:nvSpPr>
        <dsp:cNvPr id="0" name=""/>
        <dsp:cNvSpPr/>
      </dsp:nvSpPr>
      <dsp:spPr>
        <a:xfrm>
          <a:off x="2781846" y="1927481"/>
          <a:ext cx="23554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Ofício Circular 19/2021 </a:t>
          </a:r>
          <a:r>
            <a:rPr lang="pt-BR" sz="1500" kern="1200" dirty="0"/>
            <a:t>(reforma não é obrigatória e exige cuidados formais)</a:t>
          </a:r>
          <a:endParaRPr lang="en-US" sz="1500" kern="1200" dirty="0"/>
        </a:p>
      </dsp:txBody>
      <dsp:txXfrm>
        <a:off x="2781846" y="1927481"/>
        <a:ext cx="2355420" cy="720000"/>
      </dsp:txXfrm>
    </dsp:sp>
    <dsp:sp modelId="{CB736C99-235B-4923-A190-CB7EF6C848B2}">
      <dsp:nvSpPr>
        <dsp:cNvPr id="0" name=""/>
        <dsp:cNvSpPr/>
      </dsp:nvSpPr>
      <dsp:spPr>
        <a:xfrm>
          <a:off x="6197207" y="553394"/>
          <a:ext cx="1059939" cy="10599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14FBA1-781C-476B-B693-4F385BB204C1}">
      <dsp:nvSpPr>
        <dsp:cNvPr id="0" name=""/>
        <dsp:cNvSpPr/>
      </dsp:nvSpPr>
      <dsp:spPr>
        <a:xfrm>
          <a:off x="5549466" y="1927481"/>
          <a:ext cx="23554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Ofício Circular 25/2022 </a:t>
          </a:r>
          <a:r>
            <a:rPr lang="pt-BR" sz="1500" kern="1200" dirty="0"/>
            <a:t>(reitera o conteúdo do Ofício Circular 19/2021)</a:t>
          </a:r>
          <a:endParaRPr lang="en-US" sz="1500" kern="1200" dirty="0"/>
        </a:p>
      </dsp:txBody>
      <dsp:txXfrm>
        <a:off x="5549466" y="1927481"/>
        <a:ext cx="2355420" cy="720000"/>
      </dsp:txXfrm>
    </dsp:sp>
    <dsp:sp modelId="{8D33F8FE-2F54-47A8-9824-D0490C918C81}">
      <dsp:nvSpPr>
        <dsp:cNvPr id="0" name=""/>
        <dsp:cNvSpPr/>
      </dsp:nvSpPr>
      <dsp:spPr>
        <a:xfrm>
          <a:off x="8964826" y="553394"/>
          <a:ext cx="1059939" cy="10599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6677F6-9B92-41AC-84BA-769CA8FAD4A4}">
      <dsp:nvSpPr>
        <dsp:cNvPr id="0" name=""/>
        <dsp:cNvSpPr/>
      </dsp:nvSpPr>
      <dsp:spPr>
        <a:xfrm>
          <a:off x="8317085" y="1927481"/>
          <a:ext cx="235542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Ofício Circular 38/2024 </a:t>
          </a:r>
          <a:r>
            <a:rPr lang="pt-BR" sz="1500" kern="1200" dirty="0"/>
            <a:t>(reitera o conteúdo do Ofício Circular 19/2021)</a:t>
          </a:r>
          <a:endParaRPr lang="en-US" sz="1500" kern="1200" dirty="0"/>
        </a:p>
      </dsp:txBody>
      <dsp:txXfrm>
        <a:off x="8317085" y="1927481"/>
        <a:ext cx="235542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0D02-B80A-47F5-8B2F-9BC52E5C8667}">
      <dsp:nvSpPr>
        <dsp:cNvPr id="0" name=""/>
        <dsp:cNvSpPr/>
      </dsp:nvSpPr>
      <dsp:spPr>
        <a:xfrm>
          <a:off x="0" y="375"/>
          <a:ext cx="9801148" cy="8791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131F56C4-9070-46D7-8EA8-7203DB1F5E66}">
      <dsp:nvSpPr>
        <dsp:cNvPr id="0" name=""/>
        <dsp:cNvSpPr/>
      </dsp:nvSpPr>
      <dsp:spPr>
        <a:xfrm>
          <a:off x="265941" y="198183"/>
          <a:ext cx="483530" cy="483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892C-1385-4E82-BD65-565AB8818A34}">
      <dsp:nvSpPr>
        <dsp:cNvPr id="0" name=""/>
        <dsp:cNvSpPr/>
      </dsp:nvSpPr>
      <dsp:spPr>
        <a:xfrm>
          <a:off x="1015414" y="375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PASSIVO ATUARIAL EM </a:t>
          </a:r>
          <a:r>
            <a:rPr lang="pt-BR" sz="2400" u="sng" kern="1200" dirty="0"/>
            <a:t>31/12/2023</a:t>
          </a:r>
          <a:r>
            <a:rPr lang="pt-BR" sz="2400" kern="1200" dirty="0"/>
            <a:t>: </a:t>
          </a:r>
          <a:r>
            <a:rPr lang="pt-BR" sz="2400" b="1" kern="1200" dirty="0"/>
            <a:t>R$ 241.297.180,04</a:t>
          </a:r>
          <a:endParaRPr lang="en-US" sz="2400" kern="1200" dirty="0"/>
        </a:p>
      </dsp:txBody>
      <dsp:txXfrm>
        <a:off x="1015414" y="375"/>
        <a:ext cx="8785733" cy="879147"/>
      </dsp:txXfrm>
    </dsp:sp>
    <dsp:sp modelId="{21410957-95E9-4914-8ABD-DCB3D4D4D46F}">
      <dsp:nvSpPr>
        <dsp:cNvPr id="0" name=""/>
        <dsp:cNvSpPr/>
      </dsp:nvSpPr>
      <dsp:spPr>
        <a:xfrm>
          <a:off x="0" y="1099309"/>
          <a:ext cx="9801148" cy="87914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16EE9474-694A-4342-8C9E-8EA2E4CE653A}">
      <dsp:nvSpPr>
        <dsp:cNvPr id="0" name=""/>
        <dsp:cNvSpPr/>
      </dsp:nvSpPr>
      <dsp:spPr>
        <a:xfrm>
          <a:off x="265941" y="1297117"/>
          <a:ext cx="483530" cy="483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B483E-EBF6-42ED-B9FB-83541FE21A6A}">
      <dsp:nvSpPr>
        <dsp:cNvPr id="0" name=""/>
        <dsp:cNvSpPr/>
      </dsp:nvSpPr>
      <dsp:spPr>
        <a:xfrm>
          <a:off x="1015414" y="1099309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PASSIVO ATUARIAL </a:t>
          </a:r>
          <a:r>
            <a:rPr lang="pt-BR" sz="2400" u="sng" kern="1200" dirty="0"/>
            <a:t>COM A REFORMA em 2024</a:t>
          </a:r>
          <a:r>
            <a:rPr lang="pt-BR" sz="2400" kern="1200" dirty="0"/>
            <a:t>:</a:t>
          </a:r>
          <a:r>
            <a:rPr lang="pt-BR" sz="2400" b="1" kern="1200" dirty="0"/>
            <a:t>  R$ 147.159.739,19</a:t>
          </a:r>
          <a:endParaRPr lang="en-US" sz="2400" kern="1200" dirty="0"/>
        </a:p>
      </dsp:txBody>
      <dsp:txXfrm>
        <a:off x="1015414" y="1099309"/>
        <a:ext cx="8785733" cy="879147"/>
      </dsp:txXfrm>
    </dsp:sp>
    <dsp:sp modelId="{FCD80B24-AF81-43FD-9971-3608E159676A}">
      <dsp:nvSpPr>
        <dsp:cNvPr id="0" name=""/>
        <dsp:cNvSpPr/>
      </dsp:nvSpPr>
      <dsp:spPr>
        <a:xfrm>
          <a:off x="0" y="2198243"/>
          <a:ext cx="9801148" cy="8791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7420927-6589-4CC0-8F23-EB8B7A846F20}">
      <dsp:nvSpPr>
        <dsp:cNvPr id="0" name=""/>
        <dsp:cNvSpPr/>
      </dsp:nvSpPr>
      <dsp:spPr>
        <a:xfrm>
          <a:off x="265941" y="2396051"/>
          <a:ext cx="483530" cy="483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200D-A799-4579-A7A3-4FA52192A5DF}">
      <dsp:nvSpPr>
        <dsp:cNvPr id="0" name=""/>
        <dsp:cNvSpPr/>
      </dsp:nvSpPr>
      <dsp:spPr>
        <a:xfrm>
          <a:off x="1015414" y="2198243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/>
            <a:t>DIFERENÇA A MENOR: </a:t>
          </a:r>
          <a:r>
            <a:rPr lang="pt-BR" sz="2400" b="1" kern="1200" dirty="0"/>
            <a:t>R$ 94.137.440,85 </a:t>
          </a:r>
          <a:endParaRPr lang="en-US" sz="2400" b="1" kern="1200" dirty="0"/>
        </a:p>
      </dsp:txBody>
      <dsp:txXfrm>
        <a:off x="1015414" y="2198243"/>
        <a:ext cx="8785733" cy="8791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0D02-B80A-47F5-8B2F-9BC52E5C8667}">
      <dsp:nvSpPr>
        <dsp:cNvPr id="0" name=""/>
        <dsp:cNvSpPr/>
      </dsp:nvSpPr>
      <dsp:spPr>
        <a:xfrm>
          <a:off x="0" y="500136"/>
          <a:ext cx="9801148" cy="92332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131F56C4-9070-46D7-8EA8-7203DB1F5E66}">
      <dsp:nvSpPr>
        <dsp:cNvPr id="0" name=""/>
        <dsp:cNvSpPr/>
      </dsp:nvSpPr>
      <dsp:spPr>
        <a:xfrm>
          <a:off x="279307" y="707886"/>
          <a:ext cx="507831" cy="507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892C-1385-4E82-BD65-565AB8818A34}">
      <dsp:nvSpPr>
        <dsp:cNvPr id="0" name=""/>
        <dsp:cNvSpPr/>
      </dsp:nvSpPr>
      <dsp:spPr>
        <a:xfrm>
          <a:off x="1066445" y="500136"/>
          <a:ext cx="8734702" cy="9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9" tIns="97719" rIns="97719" bIns="9771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ALÍQUOTA PASSIVO EM </a:t>
          </a:r>
          <a:r>
            <a:rPr lang="pt-BR" sz="2300" u="sng" kern="1200" dirty="0"/>
            <a:t>31/12/2023</a:t>
          </a:r>
          <a:r>
            <a:rPr lang="pt-BR" sz="2300" kern="1200" dirty="0"/>
            <a:t>: </a:t>
          </a:r>
          <a:r>
            <a:rPr lang="pt-BR" sz="2300" b="1" kern="1200" dirty="0"/>
            <a:t>12% (prazo 31 anos)</a:t>
          </a:r>
          <a:endParaRPr lang="en-US" sz="2300" b="1" kern="1200" dirty="0"/>
        </a:p>
      </dsp:txBody>
      <dsp:txXfrm>
        <a:off x="1066445" y="500136"/>
        <a:ext cx="8734702" cy="923329"/>
      </dsp:txXfrm>
    </dsp:sp>
    <dsp:sp modelId="{21410957-95E9-4914-8ABD-DCB3D4D4D46F}">
      <dsp:nvSpPr>
        <dsp:cNvPr id="0" name=""/>
        <dsp:cNvSpPr/>
      </dsp:nvSpPr>
      <dsp:spPr>
        <a:xfrm>
          <a:off x="0" y="1654299"/>
          <a:ext cx="9801148" cy="9233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6EE9474-694A-4342-8C9E-8EA2E4CE653A}">
      <dsp:nvSpPr>
        <dsp:cNvPr id="0" name=""/>
        <dsp:cNvSpPr/>
      </dsp:nvSpPr>
      <dsp:spPr>
        <a:xfrm>
          <a:off x="279307" y="1862048"/>
          <a:ext cx="507831" cy="507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B483E-EBF6-42ED-B9FB-83541FE21A6A}">
      <dsp:nvSpPr>
        <dsp:cNvPr id="0" name=""/>
        <dsp:cNvSpPr/>
      </dsp:nvSpPr>
      <dsp:spPr>
        <a:xfrm>
          <a:off x="1066445" y="1654299"/>
          <a:ext cx="8734702" cy="92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9" tIns="97719" rIns="97719" bIns="97719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ALÍQUOTA PASSIVO </a:t>
          </a:r>
          <a:r>
            <a:rPr lang="pt-BR" sz="2300" u="sng" kern="1200" dirty="0"/>
            <a:t>COM REFORMA em 2024</a:t>
          </a:r>
          <a:r>
            <a:rPr lang="pt-BR" sz="2300" kern="1200" dirty="0"/>
            <a:t>: </a:t>
          </a:r>
          <a:r>
            <a:rPr lang="pt-BR" sz="2300" b="1" kern="1200" dirty="0"/>
            <a:t>8,13% - 5,74%                   (prazo 2065)</a:t>
          </a:r>
          <a:endParaRPr lang="en-US" sz="2300" b="1" kern="1200" dirty="0"/>
        </a:p>
      </dsp:txBody>
      <dsp:txXfrm>
        <a:off x="1066445" y="1654299"/>
        <a:ext cx="8734702" cy="9233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0D02-B80A-47F5-8B2F-9BC52E5C8667}">
      <dsp:nvSpPr>
        <dsp:cNvPr id="0" name=""/>
        <dsp:cNvSpPr/>
      </dsp:nvSpPr>
      <dsp:spPr>
        <a:xfrm>
          <a:off x="0" y="375"/>
          <a:ext cx="9801148" cy="8791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131F56C4-9070-46D7-8EA8-7203DB1F5E66}">
      <dsp:nvSpPr>
        <dsp:cNvPr id="0" name=""/>
        <dsp:cNvSpPr/>
      </dsp:nvSpPr>
      <dsp:spPr>
        <a:xfrm>
          <a:off x="265941" y="198183"/>
          <a:ext cx="483530" cy="483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892C-1385-4E82-BD65-565AB8818A34}">
      <dsp:nvSpPr>
        <dsp:cNvPr id="0" name=""/>
        <dsp:cNvSpPr/>
      </dsp:nvSpPr>
      <dsp:spPr>
        <a:xfrm>
          <a:off x="1015414" y="375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PASSIVO ATUARIAL EM </a:t>
          </a:r>
          <a:r>
            <a:rPr lang="pt-BR" sz="2400" u="sng" kern="1200" dirty="0"/>
            <a:t>31/12/2023</a:t>
          </a:r>
          <a:r>
            <a:rPr lang="pt-BR" sz="2400" kern="1200" dirty="0"/>
            <a:t>: </a:t>
          </a:r>
          <a:r>
            <a:rPr lang="pt-BR" sz="2400" b="1" kern="1200" dirty="0"/>
            <a:t>R$ 294.623.722,87</a:t>
          </a:r>
          <a:endParaRPr lang="en-US" sz="2400" kern="1200" dirty="0"/>
        </a:p>
      </dsp:txBody>
      <dsp:txXfrm>
        <a:off x="1015414" y="375"/>
        <a:ext cx="8785733" cy="879147"/>
      </dsp:txXfrm>
    </dsp:sp>
    <dsp:sp modelId="{21410957-95E9-4914-8ABD-DCB3D4D4D46F}">
      <dsp:nvSpPr>
        <dsp:cNvPr id="0" name=""/>
        <dsp:cNvSpPr/>
      </dsp:nvSpPr>
      <dsp:spPr>
        <a:xfrm>
          <a:off x="0" y="1099309"/>
          <a:ext cx="9801148" cy="87914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16EE9474-694A-4342-8C9E-8EA2E4CE653A}">
      <dsp:nvSpPr>
        <dsp:cNvPr id="0" name=""/>
        <dsp:cNvSpPr/>
      </dsp:nvSpPr>
      <dsp:spPr>
        <a:xfrm>
          <a:off x="265941" y="1297117"/>
          <a:ext cx="483530" cy="483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B483E-EBF6-42ED-B9FB-83541FE21A6A}">
      <dsp:nvSpPr>
        <dsp:cNvPr id="0" name=""/>
        <dsp:cNvSpPr/>
      </dsp:nvSpPr>
      <dsp:spPr>
        <a:xfrm>
          <a:off x="1015414" y="1099309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PASSIVO ATUARIAL </a:t>
          </a:r>
          <a:r>
            <a:rPr lang="pt-BR" sz="2400" u="sng" kern="1200" dirty="0"/>
            <a:t>COM A REFORMA em 2024</a:t>
          </a:r>
          <a:r>
            <a:rPr lang="pt-BR" sz="2400" kern="1200" dirty="0"/>
            <a:t>:</a:t>
          </a:r>
          <a:r>
            <a:rPr lang="pt-BR" sz="2400" b="1" kern="1200" dirty="0"/>
            <a:t>  R$ 223.223.890,46</a:t>
          </a:r>
          <a:endParaRPr lang="en-US" sz="2400" kern="1200" dirty="0"/>
        </a:p>
      </dsp:txBody>
      <dsp:txXfrm>
        <a:off x="1015414" y="1099309"/>
        <a:ext cx="8785733" cy="879147"/>
      </dsp:txXfrm>
    </dsp:sp>
    <dsp:sp modelId="{FCD80B24-AF81-43FD-9971-3608E159676A}">
      <dsp:nvSpPr>
        <dsp:cNvPr id="0" name=""/>
        <dsp:cNvSpPr/>
      </dsp:nvSpPr>
      <dsp:spPr>
        <a:xfrm>
          <a:off x="0" y="2198243"/>
          <a:ext cx="9801148" cy="8791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7420927-6589-4CC0-8F23-EB8B7A846F20}">
      <dsp:nvSpPr>
        <dsp:cNvPr id="0" name=""/>
        <dsp:cNvSpPr/>
      </dsp:nvSpPr>
      <dsp:spPr>
        <a:xfrm>
          <a:off x="265941" y="2396051"/>
          <a:ext cx="483530" cy="483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200D-A799-4579-A7A3-4FA52192A5DF}">
      <dsp:nvSpPr>
        <dsp:cNvPr id="0" name=""/>
        <dsp:cNvSpPr/>
      </dsp:nvSpPr>
      <dsp:spPr>
        <a:xfrm>
          <a:off x="1015414" y="2198243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kern="1200" dirty="0"/>
            <a:t>DIFERENÇA A MENOR: </a:t>
          </a:r>
          <a:r>
            <a:rPr lang="pt-BR" sz="2400" b="1" kern="1200" dirty="0"/>
            <a:t>71.399.832,41</a:t>
          </a:r>
          <a:endParaRPr lang="en-US" sz="2400" b="1" kern="1200" dirty="0"/>
        </a:p>
      </dsp:txBody>
      <dsp:txXfrm>
        <a:off x="1015414" y="2198243"/>
        <a:ext cx="8785733" cy="8791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40D02-B80A-47F5-8B2F-9BC52E5C8667}">
      <dsp:nvSpPr>
        <dsp:cNvPr id="0" name=""/>
        <dsp:cNvSpPr/>
      </dsp:nvSpPr>
      <dsp:spPr>
        <a:xfrm>
          <a:off x="0" y="375"/>
          <a:ext cx="9801148" cy="87914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131F56C4-9070-46D7-8EA8-7203DB1F5E66}">
      <dsp:nvSpPr>
        <dsp:cNvPr id="0" name=""/>
        <dsp:cNvSpPr/>
      </dsp:nvSpPr>
      <dsp:spPr>
        <a:xfrm>
          <a:off x="265941" y="198183"/>
          <a:ext cx="483530" cy="483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892C-1385-4E82-BD65-565AB8818A34}">
      <dsp:nvSpPr>
        <dsp:cNvPr id="0" name=""/>
        <dsp:cNvSpPr/>
      </dsp:nvSpPr>
      <dsp:spPr>
        <a:xfrm>
          <a:off x="1015414" y="375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PASSIVO ATUARIAL EM 31/12/2023: </a:t>
          </a:r>
          <a:r>
            <a:rPr lang="pt-BR" sz="2500" b="1" kern="1200" dirty="0"/>
            <a:t>R$ 16.459.257,30</a:t>
          </a:r>
          <a:endParaRPr lang="en-US" sz="2500" kern="1200" dirty="0"/>
        </a:p>
      </dsp:txBody>
      <dsp:txXfrm>
        <a:off x="1015414" y="375"/>
        <a:ext cx="8785733" cy="879147"/>
      </dsp:txXfrm>
    </dsp:sp>
    <dsp:sp modelId="{21410957-95E9-4914-8ABD-DCB3D4D4D46F}">
      <dsp:nvSpPr>
        <dsp:cNvPr id="0" name=""/>
        <dsp:cNvSpPr/>
      </dsp:nvSpPr>
      <dsp:spPr>
        <a:xfrm>
          <a:off x="0" y="1099309"/>
          <a:ext cx="9801148" cy="879147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15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16EE9474-694A-4342-8C9E-8EA2E4CE653A}">
      <dsp:nvSpPr>
        <dsp:cNvPr id="0" name=""/>
        <dsp:cNvSpPr/>
      </dsp:nvSpPr>
      <dsp:spPr>
        <a:xfrm>
          <a:off x="265941" y="1297117"/>
          <a:ext cx="483530" cy="4835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B483E-EBF6-42ED-B9FB-83541FE21A6A}">
      <dsp:nvSpPr>
        <dsp:cNvPr id="0" name=""/>
        <dsp:cNvSpPr/>
      </dsp:nvSpPr>
      <dsp:spPr>
        <a:xfrm>
          <a:off x="1015414" y="1099309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PASSIVO ATUARIAL </a:t>
          </a:r>
          <a:r>
            <a:rPr lang="pt-BR" sz="2500" u="sng" kern="1200" dirty="0"/>
            <a:t>COM A REFORMA em 2024</a:t>
          </a:r>
          <a:r>
            <a:rPr lang="pt-BR" sz="2500" kern="1200" dirty="0"/>
            <a:t>:</a:t>
          </a:r>
          <a:r>
            <a:rPr lang="pt-BR" sz="2500" b="1" kern="1200" dirty="0"/>
            <a:t>  R$ 13.818.422,10</a:t>
          </a:r>
          <a:endParaRPr lang="en-US" sz="2500" kern="1200" dirty="0"/>
        </a:p>
      </dsp:txBody>
      <dsp:txXfrm>
        <a:off x="1015414" y="1099309"/>
        <a:ext cx="8785733" cy="879147"/>
      </dsp:txXfrm>
    </dsp:sp>
    <dsp:sp modelId="{FCD80B24-AF81-43FD-9971-3608E159676A}">
      <dsp:nvSpPr>
        <dsp:cNvPr id="0" name=""/>
        <dsp:cNvSpPr/>
      </dsp:nvSpPr>
      <dsp:spPr>
        <a:xfrm>
          <a:off x="0" y="2198243"/>
          <a:ext cx="9801148" cy="8791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7420927-6589-4CC0-8F23-EB8B7A846F20}">
      <dsp:nvSpPr>
        <dsp:cNvPr id="0" name=""/>
        <dsp:cNvSpPr/>
      </dsp:nvSpPr>
      <dsp:spPr>
        <a:xfrm>
          <a:off x="265941" y="2396051"/>
          <a:ext cx="483530" cy="4835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200D-A799-4579-A7A3-4FA52192A5DF}">
      <dsp:nvSpPr>
        <dsp:cNvPr id="0" name=""/>
        <dsp:cNvSpPr/>
      </dsp:nvSpPr>
      <dsp:spPr>
        <a:xfrm>
          <a:off x="1015414" y="2198243"/>
          <a:ext cx="8785733" cy="8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43" tIns="93043" rIns="93043" bIns="93043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kern="1200" dirty="0"/>
            <a:t>DIFERENÇA A MENOR: </a:t>
          </a:r>
          <a:r>
            <a:rPr lang="pt-BR" sz="2500" b="1" kern="1200" dirty="0"/>
            <a:t>R$ 2.640.835,20</a:t>
          </a:r>
          <a:endParaRPr lang="en-US" sz="2500" b="1" kern="1200" dirty="0"/>
        </a:p>
      </dsp:txBody>
      <dsp:txXfrm>
        <a:off x="1015414" y="2198243"/>
        <a:ext cx="8785733" cy="879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798D-8995-49F9-A8D6-5B657488C3F9}">
      <dsp:nvSpPr>
        <dsp:cNvPr id="0" name=""/>
        <dsp:cNvSpPr/>
      </dsp:nvSpPr>
      <dsp:spPr>
        <a:xfrm>
          <a:off x="0" y="34294"/>
          <a:ext cx="10338487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PLANO DE CUSTEIO HOJE </a:t>
          </a:r>
          <a:endParaRPr lang="pt-BR" sz="2900" kern="1200" dirty="0"/>
        </a:p>
      </dsp:txBody>
      <dsp:txXfrm>
        <a:off x="33955" y="68249"/>
        <a:ext cx="10270577" cy="627655"/>
      </dsp:txXfrm>
    </dsp:sp>
    <dsp:sp modelId="{6CB37DB2-1DF9-4AD5-B585-8CE4C1E7F94B}">
      <dsp:nvSpPr>
        <dsp:cNvPr id="0" name=""/>
        <dsp:cNvSpPr/>
      </dsp:nvSpPr>
      <dsp:spPr>
        <a:xfrm>
          <a:off x="0" y="813379"/>
          <a:ext cx="10338487" cy="695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Servidor: </a:t>
          </a:r>
          <a:r>
            <a:rPr lang="pt-BR" sz="2900" b="1" kern="1200" dirty="0"/>
            <a:t>14%</a:t>
          </a:r>
        </a:p>
      </dsp:txBody>
      <dsp:txXfrm>
        <a:off x="33955" y="847334"/>
        <a:ext cx="10270577" cy="627655"/>
      </dsp:txXfrm>
    </dsp:sp>
    <dsp:sp modelId="{422D678B-C97B-4376-9346-2E5925B037CA}">
      <dsp:nvSpPr>
        <dsp:cNvPr id="0" name=""/>
        <dsp:cNvSpPr/>
      </dsp:nvSpPr>
      <dsp:spPr>
        <a:xfrm>
          <a:off x="0" y="1592464"/>
          <a:ext cx="10338487" cy="6955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Ente (normal): </a:t>
          </a:r>
          <a:r>
            <a:rPr lang="pt-BR" sz="2900" b="1" kern="1200" dirty="0"/>
            <a:t>14%</a:t>
          </a:r>
        </a:p>
      </dsp:txBody>
      <dsp:txXfrm>
        <a:off x="33955" y="1626419"/>
        <a:ext cx="10270577" cy="627655"/>
      </dsp:txXfrm>
    </dsp:sp>
    <dsp:sp modelId="{0FA930A0-C243-4B82-BB7F-3E2189EAC91F}">
      <dsp:nvSpPr>
        <dsp:cNvPr id="0" name=""/>
        <dsp:cNvSpPr/>
      </dsp:nvSpPr>
      <dsp:spPr>
        <a:xfrm>
          <a:off x="0" y="2371549"/>
          <a:ext cx="10338487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Ente (suplementar): </a:t>
          </a:r>
          <a:r>
            <a:rPr lang="pt-BR" sz="2900" b="1" kern="1200" dirty="0"/>
            <a:t>42,40%</a:t>
          </a:r>
          <a:r>
            <a:rPr lang="pt-BR" sz="2900" kern="1200" dirty="0"/>
            <a:t> (até 2043)</a:t>
          </a:r>
        </a:p>
      </dsp:txBody>
      <dsp:txXfrm>
        <a:off x="33955" y="2405504"/>
        <a:ext cx="10270577" cy="627655"/>
      </dsp:txXfrm>
    </dsp:sp>
    <dsp:sp modelId="{2C057001-7D35-4D46-8EFC-FA2504BE5AE3}">
      <dsp:nvSpPr>
        <dsp:cNvPr id="0" name=""/>
        <dsp:cNvSpPr/>
      </dsp:nvSpPr>
      <dsp:spPr>
        <a:xfrm>
          <a:off x="0" y="3150634"/>
          <a:ext cx="10338487" cy="6955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Alíquota total Ente: </a:t>
          </a:r>
          <a:r>
            <a:rPr lang="pt-BR" sz="2900" b="1" u="sng" kern="1200" dirty="0"/>
            <a:t>56,40%</a:t>
          </a:r>
          <a:endParaRPr lang="pt-BR" sz="2900" kern="1200" dirty="0"/>
        </a:p>
      </dsp:txBody>
      <dsp:txXfrm>
        <a:off x="33955" y="3184589"/>
        <a:ext cx="10270577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FAA53-9B98-4274-9907-832F13C0F471}">
      <dsp:nvSpPr>
        <dsp:cNvPr id="0" name=""/>
        <dsp:cNvSpPr/>
      </dsp:nvSpPr>
      <dsp:spPr>
        <a:xfrm>
          <a:off x="0" y="42750"/>
          <a:ext cx="8895341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PLANO DE CUSTEIO CÁLCULO ATUARIAL 31/12/2024</a:t>
          </a:r>
          <a:endParaRPr lang="pt-BR" sz="3000" kern="1200" dirty="0"/>
        </a:p>
      </dsp:txBody>
      <dsp:txXfrm>
        <a:off x="35125" y="77875"/>
        <a:ext cx="8825091" cy="649299"/>
      </dsp:txXfrm>
    </dsp:sp>
    <dsp:sp modelId="{522FFD38-B0D2-48CE-BCAC-5F1FC184CEC1}">
      <dsp:nvSpPr>
        <dsp:cNvPr id="0" name=""/>
        <dsp:cNvSpPr/>
      </dsp:nvSpPr>
      <dsp:spPr>
        <a:xfrm>
          <a:off x="0" y="848699"/>
          <a:ext cx="8895341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Servidor: </a:t>
          </a:r>
          <a:r>
            <a:rPr lang="pt-BR" sz="3000" b="1" kern="1200" dirty="0"/>
            <a:t>14%</a:t>
          </a:r>
        </a:p>
      </dsp:txBody>
      <dsp:txXfrm>
        <a:off x="35125" y="883824"/>
        <a:ext cx="8825091" cy="649299"/>
      </dsp:txXfrm>
    </dsp:sp>
    <dsp:sp modelId="{5CD85F34-95F5-4964-A115-E9D73D076D68}">
      <dsp:nvSpPr>
        <dsp:cNvPr id="0" name=""/>
        <dsp:cNvSpPr/>
      </dsp:nvSpPr>
      <dsp:spPr>
        <a:xfrm>
          <a:off x="0" y="1654649"/>
          <a:ext cx="8895341" cy="7195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Ente (normal): </a:t>
          </a:r>
          <a:r>
            <a:rPr lang="pt-BR" sz="3000" b="1" kern="1200" dirty="0"/>
            <a:t>14%</a:t>
          </a:r>
        </a:p>
      </dsp:txBody>
      <dsp:txXfrm>
        <a:off x="35125" y="1689774"/>
        <a:ext cx="8825091" cy="649299"/>
      </dsp:txXfrm>
    </dsp:sp>
    <dsp:sp modelId="{5150FAA8-5128-4C7E-8C36-15E5C5827042}">
      <dsp:nvSpPr>
        <dsp:cNvPr id="0" name=""/>
        <dsp:cNvSpPr/>
      </dsp:nvSpPr>
      <dsp:spPr>
        <a:xfrm>
          <a:off x="0" y="2460599"/>
          <a:ext cx="8895341" cy="7195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Ente (suplementar): </a:t>
          </a:r>
          <a:r>
            <a:rPr lang="pt-BR" sz="3000" b="1" kern="1200" dirty="0"/>
            <a:t>72,76%</a:t>
          </a:r>
          <a:r>
            <a:rPr lang="pt-BR" sz="3000" kern="1200" dirty="0"/>
            <a:t> (até 2044)</a:t>
          </a:r>
        </a:p>
      </dsp:txBody>
      <dsp:txXfrm>
        <a:off x="35125" y="2495724"/>
        <a:ext cx="8825091" cy="649299"/>
      </dsp:txXfrm>
    </dsp:sp>
    <dsp:sp modelId="{538DA37C-05BE-4A57-8D93-5DAA3E6F79C3}">
      <dsp:nvSpPr>
        <dsp:cNvPr id="0" name=""/>
        <dsp:cNvSpPr/>
      </dsp:nvSpPr>
      <dsp:spPr>
        <a:xfrm>
          <a:off x="0" y="3266550"/>
          <a:ext cx="8895341" cy="71954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Alíquota total Ente: </a:t>
          </a:r>
          <a:r>
            <a:rPr lang="pt-BR" sz="3000" b="1" u="sng" kern="1200"/>
            <a:t>86,72%</a:t>
          </a:r>
          <a:endParaRPr lang="pt-BR" sz="3000" kern="1200"/>
        </a:p>
      </dsp:txBody>
      <dsp:txXfrm>
        <a:off x="35125" y="3301675"/>
        <a:ext cx="8825091" cy="64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87C0E-AD13-430D-9E44-23CBBA8CDAD7}">
      <dsp:nvSpPr>
        <dsp:cNvPr id="0" name=""/>
        <dsp:cNvSpPr/>
      </dsp:nvSpPr>
      <dsp:spPr>
        <a:xfrm>
          <a:off x="0" y="48076"/>
          <a:ext cx="9408898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 dirty="0"/>
            <a:t>RELAÇÃO ATIVOS, INATIVOS PENSIONISTAS</a:t>
          </a:r>
          <a:endParaRPr lang="pt-BR" sz="2900" kern="1200" dirty="0"/>
        </a:p>
      </dsp:txBody>
      <dsp:txXfrm>
        <a:off x="33955" y="82031"/>
        <a:ext cx="9340988" cy="627655"/>
      </dsp:txXfrm>
    </dsp:sp>
    <dsp:sp modelId="{0A9003C3-92B3-49D6-833D-9FC80B6E45D0}">
      <dsp:nvSpPr>
        <dsp:cNvPr id="0" name=""/>
        <dsp:cNvSpPr/>
      </dsp:nvSpPr>
      <dsp:spPr>
        <a:xfrm>
          <a:off x="0" y="827161"/>
          <a:ext cx="9408898" cy="695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Ativos: </a:t>
          </a:r>
          <a:r>
            <a:rPr lang="pt-BR" sz="2900" b="1" kern="1200" dirty="0"/>
            <a:t>807</a:t>
          </a:r>
          <a:r>
            <a:rPr lang="pt-BR" sz="2900" kern="1200" dirty="0"/>
            <a:t> (58.1%)</a:t>
          </a:r>
        </a:p>
      </dsp:txBody>
      <dsp:txXfrm>
        <a:off x="33955" y="861116"/>
        <a:ext cx="9340988" cy="627655"/>
      </dsp:txXfrm>
    </dsp:sp>
    <dsp:sp modelId="{63216675-B655-40A1-85A3-0E67044638BF}">
      <dsp:nvSpPr>
        <dsp:cNvPr id="0" name=""/>
        <dsp:cNvSpPr/>
      </dsp:nvSpPr>
      <dsp:spPr>
        <a:xfrm>
          <a:off x="0" y="1606246"/>
          <a:ext cx="9408898" cy="6955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Inativos: </a:t>
          </a:r>
          <a:r>
            <a:rPr lang="pt-BR" sz="2900" b="1" kern="1200" dirty="0"/>
            <a:t>455</a:t>
          </a:r>
          <a:r>
            <a:rPr lang="pt-BR" sz="2900" kern="1200" dirty="0"/>
            <a:t> (32.8%)</a:t>
          </a:r>
        </a:p>
      </dsp:txBody>
      <dsp:txXfrm>
        <a:off x="33955" y="1640201"/>
        <a:ext cx="9340988" cy="627655"/>
      </dsp:txXfrm>
    </dsp:sp>
    <dsp:sp modelId="{CC276769-F2F0-49D3-A74A-1575117E485D}">
      <dsp:nvSpPr>
        <dsp:cNvPr id="0" name=""/>
        <dsp:cNvSpPr/>
      </dsp:nvSpPr>
      <dsp:spPr>
        <a:xfrm>
          <a:off x="0" y="2385332"/>
          <a:ext cx="9408898" cy="6955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Pensionistas: </a:t>
          </a:r>
          <a:r>
            <a:rPr lang="pt-BR" sz="2900" b="1" kern="1200" dirty="0"/>
            <a:t>127</a:t>
          </a:r>
          <a:r>
            <a:rPr lang="pt-BR" sz="2900" kern="1200" dirty="0"/>
            <a:t> (9.1%)</a:t>
          </a:r>
        </a:p>
      </dsp:txBody>
      <dsp:txXfrm>
        <a:off x="33955" y="2419287"/>
        <a:ext cx="9340988" cy="627655"/>
      </dsp:txXfrm>
    </dsp:sp>
    <dsp:sp modelId="{86CD1C9E-11EF-4E35-B242-44ADE438D351}">
      <dsp:nvSpPr>
        <dsp:cNvPr id="0" name=""/>
        <dsp:cNvSpPr/>
      </dsp:nvSpPr>
      <dsp:spPr>
        <a:xfrm>
          <a:off x="0" y="3164417"/>
          <a:ext cx="9408898" cy="6955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São </a:t>
          </a:r>
          <a:r>
            <a:rPr lang="pt-BR" sz="2900" b="1" u="sng" kern="1200" dirty="0"/>
            <a:t>1.39</a:t>
          </a:r>
          <a:r>
            <a:rPr lang="pt-BR" sz="2900" kern="1200" dirty="0"/>
            <a:t> ativos para cada inativo/pensionista</a:t>
          </a:r>
        </a:p>
      </dsp:txBody>
      <dsp:txXfrm>
        <a:off x="33955" y="3198372"/>
        <a:ext cx="9340988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694A-F616-4356-90C5-2C4EAFCDC6D7}">
      <dsp:nvSpPr>
        <dsp:cNvPr id="0" name=""/>
        <dsp:cNvSpPr/>
      </dsp:nvSpPr>
      <dsp:spPr>
        <a:xfrm rot="5400000">
          <a:off x="-133359" y="134514"/>
          <a:ext cx="889064" cy="6223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1</a:t>
          </a:r>
        </a:p>
      </dsp:txBody>
      <dsp:txXfrm rot="-5400000">
        <a:off x="1" y="312326"/>
        <a:ext cx="622344" cy="266720"/>
      </dsp:txXfrm>
    </dsp:sp>
    <dsp:sp modelId="{8E5BB53C-091E-46D9-A17D-1ABBAA5D38B3}">
      <dsp:nvSpPr>
        <dsp:cNvPr id="0" name=""/>
        <dsp:cNvSpPr/>
      </dsp:nvSpPr>
      <dsp:spPr>
        <a:xfrm rot="5400000">
          <a:off x="2057645" y="-1434145"/>
          <a:ext cx="577891" cy="3448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800" kern="1200"/>
            <a:t>DESPESA COM PESSOAL </a:t>
          </a:r>
        </a:p>
      </dsp:txBody>
      <dsp:txXfrm rot="-5400000">
        <a:off x="622344" y="29366"/>
        <a:ext cx="3420283" cy="521471"/>
      </dsp:txXfrm>
    </dsp:sp>
    <dsp:sp modelId="{8EFAEF3A-5394-4AEA-8550-EE81876433A6}">
      <dsp:nvSpPr>
        <dsp:cNvPr id="0" name=""/>
        <dsp:cNvSpPr/>
      </dsp:nvSpPr>
      <dsp:spPr>
        <a:xfrm rot="5400000">
          <a:off x="-133359" y="836875"/>
          <a:ext cx="889064" cy="6223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2</a:t>
          </a:r>
        </a:p>
      </dsp:txBody>
      <dsp:txXfrm rot="-5400000">
        <a:off x="1" y="1014687"/>
        <a:ext cx="622344" cy="266720"/>
      </dsp:txXfrm>
    </dsp:sp>
    <dsp:sp modelId="{4AE36A30-9134-4B75-941E-319C7C10701E}">
      <dsp:nvSpPr>
        <dsp:cNvPr id="0" name=""/>
        <dsp:cNvSpPr/>
      </dsp:nvSpPr>
      <dsp:spPr>
        <a:xfrm rot="5400000">
          <a:off x="2057645" y="-731785"/>
          <a:ext cx="577891" cy="3448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800" kern="1200"/>
            <a:t>DESPESA COM EDUCAÇÃO/SAÚDE</a:t>
          </a:r>
        </a:p>
      </dsp:txBody>
      <dsp:txXfrm rot="-5400000">
        <a:off x="622344" y="731726"/>
        <a:ext cx="3420283" cy="521471"/>
      </dsp:txXfrm>
    </dsp:sp>
    <dsp:sp modelId="{DBE5AB7A-8A04-473F-9694-B5553CE1099F}">
      <dsp:nvSpPr>
        <dsp:cNvPr id="0" name=""/>
        <dsp:cNvSpPr/>
      </dsp:nvSpPr>
      <dsp:spPr>
        <a:xfrm rot="5400000">
          <a:off x="-133359" y="1539235"/>
          <a:ext cx="889064" cy="6223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3</a:t>
          </a:r>
        </a:p>
      </dsp:txBody>
      <dsp:txXfrm rot="-5400000">
        <a:off x="1" y="1717047"/>
        <a:ext cx="622344" cy="266720"/>
      </dsp:txXfrm>
    </dsp:sp>
    <dsp:sp modelId="{CB55A339-C392-4316-9E69-3C436979D2EF}">
      <dsp:nvSpPr>
        <dsp:cNvPr id="0" name=""/>
        <dsp:cNvSpPr/>
      </dsp:nvSpPr>
      <dsp:spPr>
        <a:xfrm rot="5400000">
          <a:off x="2057645" y="-29424"/>
          <a:ext cx="577891" cy="34484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700" kern="1200"/>
            <a:t>RESERVA DO RECURSO POR 5 ANOS</a:t>
          </a:r>
        </a:p>
      </dsp:txBody>
      <dsp:txXfrm rot="-5400000">
        <a:off x="622344" y="1434087"/>
        <a:ext cx="3420283" cy="5214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67995-1911-484E-BAB3-DD031EEFB6D2}">
      <dsp:nvSpPr>
        <dsp:cNvPr id="0" name=""/>
        <dsp:cNvSpPr/>
      </dsp:nvSpPr>
      <dsp:spPr>
        <a:xfrm>
          <a:off x="319345" y="489671"/>
          <a:ext cx="1267777" cy="11081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/>
            <a:t>sem contribuição e sem idade</a:t>
          </a:r>
        </a:p>
      </dsp:txBody>
      <dsp:txXfrm>
        <a:off x="636289" y="655901"/>
        <a:ext cx="618041" cy="775737"/>
      </dsp:txXfrm>
    </dsp:sp>
    <dsp:sp modelId="{6CB7C389-ED59-4E65-BD65-9CA8FBB421BC}">
      <dsp:nvSpPr>
        <dsp:cNvPr id="0" name=""/>
        <dsp:cNvSpPr/>
      </dsp:nvSpPr>
      <dsp:spPr>
        <a:xfrm>
          <a:off x="2401" y="726825"/>
          <a:ext cx="633888" cy="633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CF 88</a:t>
          </a:r>
        </a:p>
      </dsp:txBody>
      <dsp:txXfrm>
        <a:off x="95232" y="819656"/>
        <a:ext cx="448226" cy="448226"/>
      </dsp:txXfrm>
    </dsp:sp>
    <dsp:sp modelId="{3C589B7E-9AF5-457B-9E69-BCC64D1C7625}">
      <dsp:nvSpPr>
        <dsp:cNvPr id="0" name=""/>
        <dsp:cNvSpPr/>
      </dsp:nvSpPr>
      <dsp:spPr>
        <a:xfrm>
          <a:off x="1983303" y="489671"/>
          <a:ext cx="1267777" cy="11081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/>
            <a:t>contribuição, equilíbrio e idade</a:t>
          </a:r>
        </a:p>
      </dsp:txBody>
      <dsp:txXfrm>
        <a:off x="2300247" y="655901"/>
        <a:ext cx="618041" cy="775737"/>
      </dsp:txXfrm>
    </dsp:sp>
    <dsp:sp modelId="{AC25FC94-D986-4E8C-9632-68984D7E0C05}">
      <dsp:nvSpPr>
        <dsp:cNvPr id="0" name=""/>
        <dsp:cNvSpPr/>
      </dsp:nvSpPr>
      <dsp:spPr>
        <a:xfrm>
          <a:off x="1666359" y="726825"/>
          <a:ext cx="633888" cy="633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EC 20/98</a:t>
          </a:r>
        </a:p>
      </dsp:txBody>
      <dsp:txXfrm>
        <a:off x="1759190" y="819656"/>
        <a:ext cx="448226" cy="448226"/>
      </dsp:txXfrm>
    </dsp:sp>
    <dsp:sp modelId="{AA8DF407-5BAA-4E1D-91B3-C81467F6F43A}">
      <dsp:nvSpPr>
        <dsp:cNvPr id="0" name=""/>
        <dsp:cNvSpPr/>
      </dsp:nvSpPr>
      <dsp:spPr>
        <a:xfrm>
          <a:off x="3647261" y="489671"/>
          <a:ext cx="1267777" cy="11081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/>
            <a:t>cálculo pela média</a:t>
          </a:r>
        </a:p>
      </dsp:txBody>
      <dsp:txXfrm>
        <a:off x="3964205" y="655901"/>
        <a:ext cx="618041" cy="775737"/>
      </dsp:txXfrm>
    </dsp:sp>
    <dsp:sp modelId="{9160CD6A-BD50-4B77-8482-317A1CF06D09}">
      <dsp:nvSpPr>
        <dsp:cNvPr id="0" name=""/>
        <dsp:cNvSpPr/>
      </dsp:nvSpPr>
      <dsp:spPr>
        <a:xfrm>
          <a:off x="3330317" y="726825"/>
          <a:ext cx="633888" cy="633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EC 41/03</a:t>
          </a:r>
        </a:p>
      </dsp:txBody>
      <dsp:txXfrm>
        <a:off x="3423148" y="819656"/>
        <a:ext cx="448226" cy="4482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67995-1911-484E-BAB3-DD031EEFB6D2}">
      <dsp:nvSpPr>
        <dsp:cNvPr id="0" name=""/>
        <dsp:cNvSpPr/>
      </dsp:nvSpPr>
      <dsp:spPr>
        <a:xfrm>
          <a:off x="319345" y="489671"/>
          <a:ext cx="1267777" cy="11081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/>
            <a:t>Regra de transição voluntária</a:t>
          </a:r>
        </a:p>
      </dsp:txBody>
      <dsp:txXfrm>
        <a:off x="636289" y="655901"/>
        <a:ext cx="618041" cy="775737"/>
      </dsp:txXfrm>
    </dsp:sp>
    <dsp:sp modelId="{6CB7C389-ED59-4E65-BD65-9CA8FBB421BC}">
      <dsp:nvSpPr>
        <dsp:cNvPr id="0" name=""/>
        <dsp:cNvSpPr/>
      </dsp:nvSpPr>
      <dsp:spPr>
        <a:xfrm>
          <a:off x="2401" y="726825"/>
          <a:ext cx="633888" cy="633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EC 47/05</a:t>
          </a:r>
        </a:p>
      </dsp:txBody>
      <dsp:txXfrm>
        <a:off x="95232" y="819656"/>
        <a:ext cx="448226" cy="448226"/>
      </dsp:txXfrm>
    </dsp:sp>
    <dsp:sp modelId="{3C589B7E-9AF5-457B-9E69-BCC64D1C7625}">
      <dsp:nvSpPr>
        <dsp:cNvPr id="0" name=""/>
        <dsp:cNvSpPr/>
      </dsp:nvSpPr>
      <dsp:spPr>
        <a:xfrm>
          <a:off x="1983303" y="489671"/>
          <a:ext cx="1267777" cy="11081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/>
            <a:t>Regra de transição invalidez</a:t>
          </a:r>
        </a:p>
      </dsp:txBody>
      <dsp:txXfrm>
        <a:off x="2300247" y="655901"/>
        <a:ext cx="618041" cy="775737"/>
      </dsp:txXfrm>
    </dsp:sp>
    <dsp:sp modelId="{AC25FC94-D986-4E8C-9632-68984D7E0C05}">
      <dsp:nvSpPr>
        <dsp:cNvPr id="0" name=""/>
        <dsp:cNvSpPr/>
      </dsp:nvSpPr>
      <dsp:spPr>
        <a:xfrm>
          <a:off x="1666359" y="726825"/>
          <a:ext cx="633888" cy="633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EC 70/12</a:t>
          </a:r>
        </a:p>
      </dsp:txBody>
      <dsp:txXfrm>
        <a:off x="1759190" y="819656"/>
        <a:ext cx="448226" cy="448226"/>
      </dsp:txXfrm>
    </dsp:sp>
    <dsp:sp modelId="{AA8DF407-5BAA-4E1D-91B3-C81467F6F43A}">
      <dsp:nvSpPr>
        <dsp:cNvPr id="0" name=""/>
        <dsp:cNvSpPr/>
      </dsp:nvSpPr>
      <dsp:spPr>
        <a:xfrm>
          <a:off x="3647261" y="489671"/>
          <a:ext cx="1267777" cy="110819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1" kern="1200" dirty="0"/>
            <a:t>Compulsória 75 anos</a:t>
          </a:r>
        </a:p>
      </dsp:txBody>
      <dsp:txXfrm>
        <a:off x="3964205" y="655901"/>
        <a:ext cx="618041" cy="775737"/>
      </dsp:txXfrm>
    </dsp:sp>
    <dsp:sp modelId="{9160CD6A-BD50-4B77-8482-317A1CF06D09}">
      <dsp:nvSpPr>
        <dsp:cNvPr id="0" name=""/>
        <dsp:cNvSpPr/>
      </dsp:nvSpPr>
      <dsp:spPr>
        <a:xfrm>
          <a:off x="3330317" y="726825"/>
          <a:ext cx="633888" cy="6338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EC 88/15</a:t>
          </a:r>
        </a:p>
      </dsp:txBody>
      <dsp:txXfrm>
        <a:off x="3423148" y="819656"/>
        <a:ext cx="448226" cy="448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58B66-DFB2-4C4F-9CCA-95A8A83A4D7B}">
      <dsp:nvSpPr>
        <dsp:cNvPr id="0" name=""/>
        <dsp:cNvSpPr/>
      </dsp:nvSpPr>
      <dsp:spPr>
        <a:xfrm rot="5400000">
          <a:off x="-192404" y="194895"/>
          <a:ext cx="1282693" cy="89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1</a:t>
          </a:r>
        </a:p>
      </dsp:txBody>
      <dsp:txXfrm rot="-5400000">
        <a:off x="1" y="451434"/>
        <a:ext cx="897885" cy="384808"/>
      </dsp:txXfrm>
    </dsp:sp>
    <dsp:sp modelId="{671A93B7-B0FF-47C5-B078-9882743F3FEB}">
      <dsp:nvSpPr>
        <dsp:cNvPr id="0" name=""/>
        <dsp:cNvSpPr/>
      </dsp:nvSpPr>
      <dsp:spPr>
        <a:xfrm rot="5400000">
          <a:off x="3493360" y="-2592983"/>
          <a:ext cx="834189" cy="6025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900" kern="1200" dirty="0"/>
            <a:t>desconstitucionalizou as regras relativas aos benefícios previdenciários</a:t>
          </a:r>
        </a:p>
      </dsp:txBody>
      <dsp:txXfrm rot="-5400000">
        <a:off x="897886" y="43213"/>
        <a:ext cx="5984416" cy="752745"/>
      </dsp:txXfrm>
    </dsp:sp>
    <dsp:sp modelId="{39E0591F-B955-420F-8BF8-BA7A918D7D80}">
      <dsp:nvSpPr>
        <dsp:cNvPr id="0" name=""/>
        <dsp:cNvSpPr/>
      </dsp:nvSpPr>
      <dsp:spPr>
        <a:xfrm rot="5400000">
          <a:off x="-192404" y="1278734"/>
          <a:ext cx="1282693" cy="89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2</a:t>
          </a:r>
        </a:p>
      </dsp:txBody>
      <dsp:txXfrm rot="-5400000">
        <a:off x="1" y="1535273"/>
        <a:ext cx="897885" cy="384808"/>
      </dsp:txXfrm>
    </dsp:sp>
    <dsp:sp modelId="{116E0E84-7B4D-4DE4-A363-71A759230435}">
      <dsp:nvSpPr>
        <dsp:cNvPr id="0" name=""/>
        <dsp:cNvSpPr/>
      </dsp:nvSpPr>
      <dsp:spPr>
        <a:xfrm rot="5400000">
          <a:off x="3493579" y="-1509363"/>
          <a:ext cx="833751" cy="6025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900" kern="1200" dirty="0"/>
            <a:t>privilegiou a gestão do RPPS ao garantir-lhe a prerrogativa de decidir em relação à reforma da previdência local</a:t>
          </a:r>
        </a:p>
      </dsp:txBody>
      <dsp:txXfrm rot="-5400000">
        <a:off x="897886" y="1127030"/>
        <a:ext cx="5984438" cy="752351"/>
      </dsp:txXfrm>
    </dsp:sp>
    <dsp:sp modelId="{91013224-AA09-4BDD-868C-CC1872D439F9}">
      <dsp:nvSpPr>
        <dsp:cNvPr id="0" name=""/>
        <dsp:cNvSpPr/>
      </dsp:nvSpPr>
      <dsp:spPr>
        <a:xfrm rot="5400000">
          <a:off x="-192404" y="2362573"/>
          <a:ext cx="1282693" cy="897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3</a:t>
          </a:r>
        </a:p>
      </dsp:txBody>
      <dsp:txXfrm rot="-5400000">
        <a:off x="1" y="2619112"/>
        <a:ext cx="897885" cy="384808"/>
      </dsp:txXfrm>
    </dsp:sp>
    <dsp:sp modelId="{2B228FE2-0420-4394-AADE-611DA78CCC6A}">
      <dsp:nvSpPr>
        <dsp:cNvPr id="0" name=""/>
        <dsp:cNvSpPr/>
      </dsp:nvSpPr>
      <dsp:spPr>
        <a:xfrm rot="5400000">
          <a:off x="3493579" y="-425523"/>
          <a:ext cx="833751" cy="60251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pt-BR" sz="1900" kern="1200" dirty="0"/>
            <a:t>atribuiu à reforma da previdência status de assunto de interesse local (art. 30, I, da CF) - autonomia </a:t>
          </a:r>
        </a:p>
      </dsp:txBody>
      <dsp:txXfrm rot="-5400000">
        <a:off x="897886" y="2210870"/>
        <a:ext cx="5984438" cy="7523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3BC8A-5E39-4E92-87D5-CD2C7EADD8FB}">
      <dsp:nvSpPr>
        <dsp:cNvPr id="0" name=""/>
        <dsp:cNvSpPr/>
      </dsp:nvSpPr>
      <dsp:spPr>
        <a:xfrm rot="21300000">
          <a:off x="1592758" y="1152079"/>
          <a:ext cx="6615630" cy="578792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3839C-251A-4983-AA29-F6EAA0373FF2}">
      <dsp:nvSpPr>
        <dsp:cNvPr id="0" name=""/>
        <dsp:cNvSpPr/>
      </dsp:nvSpPr>
      <dsp:spPr>
        <a:xfrm>
          <a:off x="2060784" y="144147"/>
          <a:ext cx="1171050" cy="1153180"/>
        </a:xfrm>
        <a:prstGeom prst="downArrow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70ACC5-72E0-48BE-A544-E4100E5D6961}">
      <dsp:nvSpPr>
        <dsp:cNvPr id="0" name=""/>
        <dsp:cNvSpPr/>
      </dsp:nvSpPr>
      <dsp:spPr>
        <a:xfrm>
          <a:off x="5511130" y="61546"/>
          <a:ext cx="3136367" cy="121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    SEM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     REFORMA</a:t>
          </a:r>
        </a:p>
      </dsp:txBody>
      <dsp:txXfrm>
        <a:off x="5511130" y="61546"/>
        <a:ext cx="3136367" cy="1210839"/>
      </dsp:txXfrm>
    </dsp:sp>
    <dsp:sp modelId="{4708DE63-528F-453F-B690-9E232AA24DEC}">
      <dsp:nvSpPr>
        <dsp:cNvPr id="0" name=""/>
        <dsp:cNvSpPr/>
      </dsp:nvSpPr>
      <dsp:spPr>
        <a:xfrm>
          <a:off x="6645849" y="1585623"/>
          <a:ext cx="1017976" cy="1153180"/>
        </a:xfrm>
        <a:prstGeom prst="upArrow">
          <a:avLst/>
        </a:prstGeom>
        <a:solidFill>
          <a:srgbClr val="FF0000">
            <a:alpha val="50000"/>
          </a:srgbClr>
        </a:solidFill>
        <a:ln w="190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857CCC-CBB6-44DF-BD73-0D7AEDDDE70E}">
      <dsp:nvSpPr>
        <dsp:cNvPr id="0" name=""/>
        <dsp:cNvSpPr/>
      </dsp:nvSpPr>
      <dsp:spPr>
        <a:xfrm>
          <a:off x="1074519" y="1672111"/>
          <a:ext cx="3136367" cy="121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COM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/>
            <a:t>REFORMA</a:t>
          </a:r>
        </a:p>
      </dsp:txBody>
      <dsp:txXfrm>
        <a:off x="1074519" y="1672111"/>
        <a:ext cx="3136367" cy="1210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1:32.90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2:33.28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1,'1948'0,"-1914"1,60 12,-56-7,45 2,839-6,-448-5,314 3,-598 14,-18-1,668-12,-407-3,-410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2:40.56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83,'2713'0,"-2499"14,-1 1,-69-3,-15 0,-41-12,-50-1,0 1,0 2,43 9,10 5,1-3,124 1,-136-13,14-1,107 15,-78-4,214-9,-160-4,-47 4,142-5,-223-3,50-14,-53 10,63-6,26 12,81-10,-55-5,250 1,-306 13,112-18,-38 2,39-9,-67 7,-53 16,151 7,-100 2,841-2,-967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2:46.15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31,'750'0,"-711"-2,58-11,27 0,731 11,-419 4,1942-2,-2355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2:49.8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29,'539'-14,"29"0,1796 16,-1261-4,-1080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1:32.90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4:44.68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79,'376'15,"189"-3,-343-14,827 2,-1033-1,0-1,0 0,17-6,43-4,100-6,-102 8,-43 5,48-14,-56 12,1 1,0 1,48-3,157 9,-208-1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4:50.44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1,'2470'0,"-2430"2,52 8,30 3,909-11,-503-4,-502 2,26-1,-1 2,86 14,-75-6,0-4,1-2,78-6,-19 0,6541 3,-6643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28T12:44:55.38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0,'1729'0,"-1500"15,-95-3,-6-1,70 3,-105-10,118 21,-75-10,2-6,151-10,-102-2,1815 3,-1959-2,52-9,-51 5,48-1,-61 6,48-10,-48 6,50-3,-2 9,-27 0,1-2,95-14,-86 7,-1 2,1 3,72 7,-13-2,3729-2,-3828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BD861BC0-3837-4934-BC3A-B06BF60058E8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DEA94372-E091-444B-8218-1C3634F7D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05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ECB91-EDE1-2ED1-E358-3B89B94DF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5A5F08-4DEF-7AC2-55F6-8B02CFBC5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DDE1A9A-C250-2D21-20A8-6A9EA3CA7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7BCC6E-5755-89C2-B94D-1B8AB34F8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6BDCD-1C3A-4826-BB57-CBEA9EF2BCE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418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4B9CC-3AEE-24E0-C9DA-4E2A0CDE1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DA04CB-4EF8-F346-467B-D0B1D037D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52B157F-B8EC-59A3-B8D1-38F25677E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22BFB9-5EE5-44FB-6949-17C57AF10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20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35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87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344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420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088C7-613A-3C69-358A-5E1990E30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01208A-161D-ADC4-6ABF-B2CB421B8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632E4F-AAF2-56C4-0CB6-253547DE6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382B62-4962-6A8C-079C-D501688AE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609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BE043-0A31-E4BA-40BB-F78641A9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AA9C28-E6DB-287B-CBC2-3D8439DF4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B89784C-541D-405E-2353-A4A0D50CD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A4768C-263A-B54D-523C-B4BC9A636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21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420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C400-1730-0070-1DDD-B03D3DC2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B74A27-2166-FE03-1492-4F7F4C19A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1257FB-E8A1-7731-EAC1-4474082E5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611140-1009-BD82-0D1E-0D89F1430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77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97192-74B7-8F16-5957-C1832800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21E8A27-4DDA-A834-9AE5-7DA4F8A074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FA06B4-4DA3-5F57-D438-F6B1846B1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6AD82B-5B6E-E66E-AEEF-FA701F99D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0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ECEB-0CA4-A839-01C8-2FD65E7CB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1620C44-E05E-4895-0A71-0AE0BB8E7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938E62-2A72-28F7-DAEC-F2E9737F6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91FBF9-02BE-1074-F211-FBBF50FBF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6BDCD-1C3A-4826-BB57-CBEA9EF2BCE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4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045CA-E76E-4C3B-5422-9AFB8DCAF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3F3AFF1-726A-6C41-D55B-83B94DC742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58C96D9-65C6-F278-FC03-36F0E64BE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8FD584-A155-C584-682D-7581BCBA4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46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0DAB-E845-4293-12F3-0B10EAF70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484679-607A-509F-BE81-C2E1A9B5C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0A0279C-E0CD-B2FC-E0BF-FFCF60639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0BC87A-C8EC-0384-AF2B-14D0C32E8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6BDCD-1C3A-4826-BB57-CBEA9EF2BCE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91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D5326-0FB9-0A21-608E-B6A3B2BF0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2042292-43F5-BCE9-E4EB-091C0F33E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BF4B7B8-D563-DF8A-DA8F-AB4812D98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1964C0-1B13-D216-0860-FB826F333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6BDCD-1C3A-4826-BB57-CBEA9EF2BCE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5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6BDCD-1C3A-4826-BB57-CBEA9EF2BCE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734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61CFA-6EC4-66C0-618B-D1C835FD1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4FCE8DA-D90B-867E-9F4E-A6DD96A14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60D9602-DBF4-53BB-1B82-B12608D47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00016C-F7E9-8A42-71E0-1F3026CCB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590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76BDCD-1C3A-4826-BB57-CBEA9EF2BCE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8CC52-DEE8-ED2B-204E-F820DB980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FA2E086-1CC6-1D27-3ADF-AE1E2476E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A8E9E56-20BD-E2F1-8B8C-4C255F8DE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145644-F11E-841B-87A8-52DE909123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6BDCD-1C3A-4826-BB57-CBEA9EF2BCE5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2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B095D-3E9D-438C-8610-3BD622CE7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7CE999-A70D-4A58-97EE-04E813451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573819-B015-4B20-938F-2C299652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E518BC-4503-455B-A1E3-DD8FC3F6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8BAB9-1D77-42ED-A493-20E29B8D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0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8B152-4159-4022-ABE0-9A22B035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266B13-7741-4FC4-BA98-C959A4DDA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634632-906D-4816-9592-31664CB5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6E9CE-4907-4C3D-A54F-76363386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D31291-649E-434C-96EB-B17986DA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3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3EF69E-0721-4A13-948B-2967A854C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9A1972-E8A1-46D4-9F38-B505EBF42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5C89E5-0C97-4715-9A23-971640C1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5B53F-FB19-49D9-B6CD-4AD77845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0AA157-6828-4BDD-9C5E-9EDC154D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9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63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88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18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49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19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30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2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8BD86-AF4A-4D47-A165-A956FD76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88755-0E06-447B-AC85-34477209D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EAD685-AB86-42FB-8B85-4B8F9D66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BAED07-8556-49F8-8782-7E632EC0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198325-9A11-4F7F-965B-2FBFAD11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067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015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5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250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9480" y="2279091"/>
            <a:ext cx="11014075" cy="118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51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38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650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951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495280" cy="6858000"/>
          </a:xfrm>
          <a:custGeom>
            <a:avLst/>
            <a:gdLst/>
            <a:ahLst/>
            <a:cxnLst/>
            <a:rect l="l" t="t" r="r" b="b"/>
            <a:pathLst>
              <a:path w="10495280" h="6858000">
                <a:moveTo>
                  <a:pt x="8872093" y="0"/>
                </a:moveTo>
                <a:lnTo>
                  <a:pt x="0" y="0"/>
                </a:lnTo>
                <a:lnTo>
                  <a:pt x="0" y="6857999"/>
                </a:lnTo>
                <a:lnTo>
                  <a:pt x="7992364" y="6857999"/>
                </a:lnTo>
                <a:lnTo>
                  <a:pt x="8104124" y="6780598"/>
                </a:lnTo>
                <a:lnTo>
                  <a:pt x="8144192" y="6751000"/>
                </a:lnTo>
                <a:lnTo>
                  <a:pt x="8184160" y="6721058"/>
                </a:lnTo>
                <a:lnTo>
                  <a:pt x="8224040" y="6690793"/>
                </a:lnTo>
                <a:lnTo>
                  <a:pt x="8263845" y="6660226"/>
                </a:lnTo>
                <a:lnTo>
                  <a:pt x="8343278" y="6598263"/>
                </a:lnTo>
                <a:lnTo>
                  <a:pt x="8422561" y="6535331"/>
                </a:lnTo>
                <a:lnTo>
                  <a:pt x="8501792" y="6471590"/>
                </a:lnTo>
                <a:lnTo>
                  <a:pt x="8659611" y="6343166"/>
                </a:lnTo>
                <a:lnTo>
                  <a:pt x="9006086" y="6063157"/>
                </a:lnTo>
                <a:lnTo>
                  <a:pt x="9119210" y="5970730"/>
                </a:lnTo>
                <a:lnTo>
                  <a:pt x="9193640" y="5909059"/>
                </a:lnTo>
                <a:lnTo>
                  <a:pt x="9267150" y="5847222"/>
                </a:lnTo>
                <a:lnTo>
                  <a:pt x="9339628" y="5785114"/>
                </a:lnTo>
                <a:lnTo>
                  <a:pt x="9375445" y="5753925"/>
                </a:lnTo>
                <a:lnTo>
                  <a:pt x="9410961" y="5722630"/>
                </a:lnTo>
                <a:lnTo>
                  <a:pt x="9446163" y="5691214"/>
                </a:lnTo>
                <a:lnTo>
                  <a:pt x="9481037" y="5659664"/>
                </a:lnTo>
                <a:lnTo>
                  <a:pt x="9515568" y="5627969"/>
                </a:lnTo>
                <a:lnTo>
                  <a:pt x="9549742" y="5596113"/>
                </a:lnTo>
                <a:lnTo>
                  <a:pt x="9583546" y="5564085"/>
                </a:lnTo>
                <a:lnTo>
                  <a:pt x="9616965" y="5531870"/>
                </a:lnTo>
                <a:lnTo>
                  <a:pt x="9649986" y="5499457"/>
                </a:lnTo>
                <a:lnTo>
                  <a:pt x="9682593" y="5466831"/>
                </a:lnTo>
                <a:lnTo>
                  <a:pt x="9714774" y="5433980"/>
                </a:lnTo>
                <a:lnTo>
                  <a:pt x="9746514" y="5400890"/>
                </a:lnTo>
                <a:lnTo>
                  <a:pt x="9777799" y="5367549"/>
                </a:lnTo>
                <a:lnTo>
                  <a:pt x="9808615" y="5333942"/>
                </a:lnTo>
                <a:lnTo>
                  <a:pt x="9838947" y="5300058"/>
                </a:lnTo>
                <a:lnTo>
                  <a:pt x="9868783" y="5265883"/>
                </a:lnTo>
                <a:lnTo>
                  <a:pt x="9898107" y="5231403"/>
                </a:lnTo>
                <a:lnTo>
                  <a:pt x="9926906" y="5196606"/>
                </a:lnTo>
                <a:lnTo>
                  <a:pt x="9955165" y="5161478"/>
                </a:lnTo>
                <a:lnTo>
                  <a:pt x="9982871" y="5126007"/>
                </a:lnTo>
                <a:lnTo>
                  <a:pt x="10010010" y="5090179"/>
                </a:lnTo>
                <a:lnTo>
                  <a:pt x="10036566" y="5053981"/>
                </a:lnTo>
                <a:lnTo>
                  <a:pt x="10062528" y="5017399"/>
                </a:lnTo>
                <a:lnTo>
                  <a:pt x="10087879" y="4980422"/>
                </a:lnTo>
                <a:lnTo>
                  <a:pt x="10112607" y="4943035"/>
                </a:lnTo>
                <a:lnTo>
                  <a:pt x="10136697" y="4905226"/>
                </a:lnTo>
                <a:lnTo>
                  <a:pt x="10160135" y="4866981"/>
                </a:lnTo>
                <a:lnTo>
                  <a:pt x="10182907" y="4828287"/>
                </a:lnTo>
                <a:lnTo>
                  <a:pt x="10204999" y="4789131"/>
                </a:lnTo>
                <a:lnTo>
                  <a:pt x="10226397" y="4749500"/>
                </a:lnTo>
                <a:lnTo>
                  <a:pt x="10247087" y="4709381"/>
                </a:lnTo>
                <a:lnTo>
                  <a:pt x="10267054" y="4668760"/>
                </a:lnTo>
                <a:lnTo>
                  <a:pt x="10286286" y="4627625"/>
                </a:lnTo>
                <a:lnTo>
                  <a:pt x="10304767" y="4585962"/>
                </a:lnTo>
                <a:lnTo>
                  <a:pt x="10322483" y="4543759"/>
                </a:lnTo>
                <a:lnTo>
                  <a:pt x="10339421" y="4501001"/>
                </a:lnTo>
                <a:lnTo>
                  <a:pt x="10355567" y="4457676"/>
                </a:lnTo>
                <a:lnTo>
                  <a:pt x="10370906" y="4413772"/>
                </a:lnTo>
                <a:lnTo>
                  <a:pt x="10385424" y="4369273"/>
                </a:lnTo>
                <a:lnTo>
                  <a:pt x="10399107" y="4324169"/>
                </a:lnTo>
                <a:lnTo>
                  <a:pt x="10411942" y="4278444"/>
                </a:lnTo>
                <a:lnTo>
                  <a:pt x="10423914" y="4232087"/>
                </a:lnTo>
                <a:lnTo>
                  <a:pt x="10435009" y="4185084"/>
                </a:lnTo>
                <a:lnTo>
                  <a:pt x="10445213" y="4137422"/>
                </a:lnTo>
                <a:lnTo>
                  <a:pt x="10454512" y="4089087"/>
                </a:lnTo>
                <a:lnTo>
                  <a:pt x="10462891" y="4040067"/>
                </a:lnTo>
                <a:lnTo>
                  <a:pt x="10470338" y="3990349"/>
                </a:lnTo>
                <a:lnTo>
                  <a:pt x="10476837" y="3939919"/>
                </a:lnTo>
                <a:lnTo>
                  <a:pt x="10482375" y="3888764"/>
                </a:lnTo>
                <a:lnTo>
                  <a:pt x="10486938" y="3836871"/>
                </a:lnTo>
                <a:lnTo>
                  <a:pt x="10490511" y="3784228"/>
                </a:lnTo>
                <a:lnTo>
                  <a:pt x="10493081" y="3730820"/>
                </a:lnTo>
                <a:lnTo>
                  <a:pt x="10494633" y="3676634"/>
                </a:lnTo>
                <a:lnTo>
                  <a:pt x="10495153" y="3621658"/>
                </a:lnTo>
                <a:lnTo>
                  <a:pt x="10494910" y="3567153"/>
                </a:lnTo>
                <a:lnTo>
                  <a:pt x="10494180" y="3512812"/>
                </a:lnTo>
                <a:lnTo>
                  <a:pt x="10492964" y="3458642"/>
                </a:lnTo>
                <a:lnTo>
                  <a:pt x="10491264" y="3404645"/>
                </a:lnTo>
                <a:lnTo>
                  <a:pt x="10489081" y="3350826"/>
                </a:lnTo>
                <a:lnTo>
                  <a:pt x="10486417" y="3297190"/>
                </a:lnTo>
                <a:lnTo>
                  <a:pt x="10483272" y="3243739"/>
                </a:lnTo>
                <a:lnTo>
                  <a:pt x="10479648" y="3190480"/>
                </a:lnTo>
                <a:lnTo>
                  <a:pt x="10475545" y="3137414"/>
                </a:lnTo>
                <a:lnTo>
                  <a:pt x="10470966" y="3084548"/>
                </a:lnTo>
                <a:lnTo>
                  <a:pt x="10465911" y="3031884"/>
                </a:lnTo>
                <a:lnTo>
                  <a:pt x="10460382" y="2979428"/>
                </a:lnTo>
                <a:lnTo>
                  <a:pt x="10454379" y="2927182"/>
                </a:lnTo>
                <a:lnTo>
                  <a:pt x="10447905" y="2875152"/>
                </a:lnTo>
                <a:lnTo>
                  <a:pt x="10440960" y="2823341"/>
                </a:lnTo>
                <a:lnTo>
                  <a:pt x="10433545" y="2771754"/>
                </a:lnTo>
                <a:lnTo>
                  <a:pt x="10425662" y="2720394"/>
                </a:lnTo>
                <a:lnTo>
                  <a:pt x="10417311" y="2669267"/>
                </a:lnTo>
                <a:lnTo>
                  <a:pt x="10408495" y="2618375"/>
                </a:lnTo>
                <a:lnTo>
                  <a:pt x="10399214" y="2567723"/>
                </a:lnTo>
                <a:lnTo>
                  <a:pt x="10389470" y="2517316"/>
                </a:lnTo>
                <a:lnTo>
                  <a:pt x="10379263" y="2467157"/>
                </a:lnTo>
                <a:lnTo>
                  <a:pt x="10368595" y="2417251"/>
                </a:lnTo>
                <a:lnTo>
                  <a:pt x="10357468" y="2367601"/>
                </a:lnTo>
                <a:lnTo>
                  <a:pt x="10345882" y="2318212"/>
                </a:lnTo>
                <a:lnTo>
                  <a:pt x="10333838" y="2269089"/>
                </a:lnTo>
                <a:lnTo>
                  <a:pt x="10321338" y="2220234"/>
                </a:lnTo>
                <a:lnTo>
                  <a:pt x="10308384" y="2171652"/>
                </a:lnTo>
                <a:lnTo>
                  <a:pt x="10294975" y="2123348"/>
                </a:lnTo>
                <a:lnTo>
                  <a:pt x="10281114" y="2075326"/>
                </a:lnTo>
                <a:lnTo>
                  <a:pt x="10266802" y="2027589"/>
                </a:lnTo>
                <a:lnTo>
                  <a:pt x="10252039" y="1980142"/>
                </a:lnTo>
                <a:lnTo>
                  <a:pt x="10236828" y="1932989"/>
                </a:lnTo>
                <a:lnTo>
                  <a:pt x="10221169" y="1886134"/>
                </a:lnTo>
                <a:lnTo>
                  <a:pt x="10205064" y="1839581"/>
                </a:lnTo>
                <a:lnTo>
                  <a:pt x="10188513" y="1793335"/>
                </a:lnTo>
                <a:lnTo>
                  <a:pt x="10171518" y="1747399"/>
                </a:lnTo>
                <a:lnTo>
                  <a:pt x="10154081" y="1701778"/>
                </a:lnTo>
                <a:lnTo>
                  <a:pt x="10136202" y="1656476"/>
                </a:lnTo>
                <a:lnTo>
                  <a:pt x="10117882" y="1611496"/>
                </a:lnTo>
                <a:lnTo>
                  <a:pt x="10099124" y="1566844"/>
                </a:lnTo>
                <a:lnTo>
                  <a:pt x="10079927" y="1522523"/>
                </a:lnTo>
                <a:lnTo>
                  <a:pt x="10060294" y="1478537"/>
                </a:lnTo>
                <a:lnTo>
                  <a:pt x="10040225" y="1434891"/>
                </a:lnTo>
                <a:lnTo>
                  <a:pt x="10019722" y="1391589"/>
                </a:lnTo>
                <a:lnTo>
                  <a:pt x="9998786" y="1348634"/>
                </a:lnTo>
                <a:lnTo>
                  <a:pt x="9977418" y="1306031"/>
                </a:lnTo>
                <a:lnTo>
                  <a:pt x="9955619" y="1263785"/>
                </a:lnTo>
                <a:lnTo>
                  <a:pt x="9933391" y="1221898"/>
                </a:lnTo>
                <a:lnTo>
                  <a:pt x="9910735" y="1180376"/>
                </a:lnTo>
                <a:lnTo>
                  <a:pt x="9887651" y="1139222"/>
                </a:lnTo>
                <a:lnTo>
                  <a:pt x="9864142" y="1098441"/>
                </a:lnTo>
                <a:lnTo>
                  <a:pt x="9840209" y="1058037"/>
                </a:lnTo>
                <a:lnTo>
                  <a:pt x="9815852" y="1018014"/>
                </a:lnTo>
                <a:lnTo>
                  <a:pt x="9791072" y="978376"/>
                </a:lnTo>
                <a:lnTo>
                  <a:pt x="9765872" y="939127"/>
                </a:lnTo>
                <a:lnTo>
                  <a:pt x="9740253" y="900271"/>
                </a:lnTo>
                <a:lnTo>
                  <a:pt x="9714215" y="861813"/>
                </a:lnTo>
                <a:lnTo>
                  <a:pt x="9687759" y="823757"/>
                </a:lnTo>
                <a:lnTo>
                  <a:pt x="9660888" y="786106"/>
                </a:lnTo>
                <a:lnTo>
                  <a:pt x="9633601" y="748865"/>
                </a:lnTo>
                <a:lnTo>
                  <a:pt x="9605901" y="712038"/>
                </a:lnTo>
                <a:lnTo>
                  <a:pt x="9577789" y="675630"/>
                </a:lnTo>
                <a:lnTo>
                  <a:pt x="9549265" y="639643"/>
                </a:lnTo>
                <a:lnTo>
                  <a:pt x="9520332" y="604084"/>
                </a:lnTo>
                <a:lnTo>
                  <a:pt x="9490989" y="568954"/>
                </a:lnTo>
                <a:lnTo>
                  <a:pt x="9461240" y="534260"/>
                </a:lnTo>
                <a:lnTo>
                  <a:pt x="9431084" y="500004"/>
                </a:lnTo>
                <a:lnTo>
                  <a:pt x="9400522" y="466192"/>
                </a:lnTo>
                <a:lnTo>
                  <a:pt x="9369557" y="432827"/>
                </a:lnTo>
                <a:lnTo>
                  <a:pt x="9338189" y="399913"/>
                </a:lnTo>
                <a:lnTo>
                  <a:pt x="9306420" y="367454"/>
                </a:lnTo>
                <a:lnTo>
                  <a:pt x="9274251" y="335455"/>
                </a:lnTo>
                <a:lnTo>
                  <a:pt x="9241682" y="303920"/>
                </a:lnTo>
                <a:lnTo>
                  <a:pt x="9208716" y="272853"/>
                </a:lnTo>
                <a:lnTo>
                  <a:pt x="9175353" y="242258"/>
                </a:lnTo>
                <a:lnTo>
                  <a:pt x="9141595" y="212139"/>
                </a:lnTo>
                <a:lnTo>
                  <a:pt x="9107442" y="182500"/>
                </a:lnTo>
                <a:lnTo>
                  <a:pt x="9072897" y="153345"/>
                </a:lnTo>
                <a:lnTo>
                  <a:pt x="9037960" y="124680"/>
                </a:lnTo>
                <a:lnTo>
                  <a:pt x="9002632" y="96507"/>
                </a:lnTo>
                <a:lnTo>
                  <a:pt x="8966915" y="68831"/>
                </a:lnTo>
                <a:lnTo>
                  <a:pt x="8930810" y="41655"/>
                </a:lnTo>
                <a:lnTo>
                  <a:pt x="8894318" y="14985"/>
                </a:lnTo>
                <a:lnTo>
                  <a:pt x="887209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85912" y="0"/>
            <a:ext cx="2741930" cy="6858000"/>
          </a:xfrm>
          <a:custGeom>
            <a:avLst/>
            <a:gdLst/>
            <a:ahLst/>
            <a:cxnLst/>
            <a:rect l="l" t="t" r="r" b="b"/>
            <a:pathLst>
              <a:path w="2741929" h="6858000">
                <a:moveTo>
                  <a:pt x="2536444" y="3621659"/>
                </a:moveTo>
                <a:lnTo>
                  <a:pt x="2536190" y="3567163"/>
                </a:lnTo>
                <a:lnTo>
                  <a:pt x="2535466" y="3512820"/>
                </a:lnTo>
                <a:lnTo>
                  <a:pt x="2534247" y="3458654"/>
                </a:lnTo>
                <a:lnTo>
                  <a:pt x="2532545" y="3404654"/>
                </a:lnTo>
                <a:lnTo>
                  <a:pt x="2530360" y="3350831"/>
                </a:lnTo>
                <a:lnTo>
                  <a:pt x="2527706" y="3297199"/>
                </a:lnTo>
                <a:lnTo>
                  <a:pt x="2524556" y="3243745"/>
                </a:lnTo>
                <a:lnTo>
                  <a:pt x="2520937" y="3190481"/>
                </a:lnTo>
                <a:lnTo>
                  <a:pt x="2516835" y="3137420"/>
                </a:lnTo>
                <a:lnTo>
                  <a:pt x="2512250" y="3084550"/>
                </a:lnTo>
                <a:lnTo>
                  <a:pt x="2507196" y="3031896"/>
                </a:lnTo>
                <a:lnTo>
                  <a:pt x="2501671" y="2979432"/>
                </a:lnTo>
                <a:lnTo>
                  <a:pt x="2495664" y="2927185"/>
                </a:lnTo>
                <a:lnTo>
                  <a:pt x="2489187" y="2875153"/>
                </a:lnTo>
                <a:lnTo>
                  <a:pt x="2482240" y="2823349"/>
                </a:lnTo>
                <a:lnTo>
                  <a:pt x="2474823" y="2771762"/>
                </a:lnTo>
                <a:lnTo>
                  <a:pt x="2466949" y="2720403"/>
                </a:lnTo>
                <a:lnTo>
                  <a:pt x="2458593" y="2669273"/>
                </a:lnTo>
                <a:lnTo>
                  <a:pt x="2449779" y="2618384"/>
                </a:lnTo>
                <a:lnTo>
                  <a:pt x="2440495" y="2567724"/>
                </a:lnTo>
                <a:lnTo>
                  <a:pt x="2430754" y="2517317"/>
                </a:lnTo>
                <a:lnTo>
                  <a:pt x="2420543" y="2467165"/>
                </a:lnTo>
                <a:lnTo>
                  <a:pt x="2409875" y="2417254"/>
                </a:lnTo>
                <a:lnTo>
                  <a:pt x="2398750" y="2367610"/>
                </a:lnTo>
                <a:lnTo>
                  <a:pt x="2387168" y="2318220"/>
                </a:lnTo>
                <a:lnTo>
                  <a:pt x="2375116" y="2269096"/>
                </a:lnTo>
                <a:lnTo>
                  <a:pt x="2362619" y="2220239"/>
                </a:lnTo>
                <a:lnTo>
                  <a:pt x="2349665" y="2171662"/>
                </a:lnTo>
                <a:lnTo>
                  <a:pt x="2336254" y="2123351"/>
                </a:lnTo>
                <a:lnTo>
                  <a:pt x="2322398" y="2075332"/>
                </a:lnTo>
                <a:lnTo>
                  <a:pt x="2308085" y="2027593"/>
                </a:lnTo>
                <a:lnTo>
                  <a:pt x="2293328" y="1980145"/>
                </a:lnTo>
                <a:lnTo>
                  <a:pt x="2278113" y="1932990"/>
                </a:lnTo>
                <a:lnTo>
                  <a:pt x="2262454" y="1886140"/>
                </a:lnTo>
                <a:lnTo>
                  <a:pt x="2246350" y="1839582"/>
                </a:lnTo>
                <a:lnTo>
                  <a:pt x="2229802" y="1793341"/>
                </a:lnTo>
                <a:lnTo>
                  <a:pt x="2212797" y="1747405"/>
                </a:lnTo>
                <a:lnTo>
                  <a:pt x="2195360" y="1701787"/>
                </a:lnTo>
                <a:lnTo>
                  <a:pt x="2177491" y="1656486"/>
                </a:lnTo>
                <a:lnTo>
                  <a:pt x="2159165" y="1611503"/>
                </a:lnTo>
                <a:lnTo>
                  <a:pt x="2140407" y="1566849"/>
                </a:lnTo>
                <a:lnTo>
                  <a:pt x="2121217" y="1522526"/>
                </a:lnTo>
                <a:lnTo>
                  <a:pt x="2101583" y="1478546"/>
                </a:lnTo>
                <a:lnTo>
                  <a:pt x="2081504" y="1434896"/>
                </a:lnTo>
                <a:lnTo>
                  <a:pt x="2061006" y="1391589"/>
                </a:lnTo>
                <a:lnTo>
                  <a:pt x="2040064" y="1348638"/>
                </a:lnTo>
                <a:lnTo>
                  <a:pt x="2018703" y="1306042"/>
                </a:lnTo>
                <a:lnTo>
                  <a:pt x="1996897" y="1263789"/>
                </a:lnTo>
                <a:lnTo>
                  <a:pt x="1974672" y="1221905"/>
                </a:lnTo>
                <a:lnTo>
                  <a:pt x="1952015" y="1180388"/>
                </a:lnTo>
                <a:lnTo>
                  <a:pt x="1928939" y="1139228"/>
                </a:lnTo>
                <a:lnTo>
                  <a:pt x="1905431" y="1098448"/>
                </a:lnTo>
                <a:lnTo>
                  <a:pt x="1881492" y="1058049"/>
                </a:lnTo>
                <a:lnTo>
                  <a:pt x="1857133" y="1018019"/>
                </a:lnTo>
                <a:lnTo>
                  <a:pt x="1832356" y="978382"/>
                </a:lnTo>
                <a:lnTo>
                  <a:pt x="1807159" y="939139"/>
                </a:lnTo>
                <a:lnTo>
                  <a:pt x="1781530" y="900277"/>
                </a:lnTo>
                <a:lnTo>
                  <a:pt x="1755495" y="861822"/>
                </a:lnTo>
                <a:lnTo>
                  <a:pt x="1729041" y="823760"/>
                </a:lnTo>
                <a:lnTo>
                  <a:pt x="1702168" y="786117"/>
                </a:lnTo>
                <a:lnTo>
                  <a:pt x="1674888" y="748868"/>
                </a:lnTo>
                <a:lnTo>
                  <a:pt x="1647190" y="712050"/>
                </a:lnTo>
                <a:lnTo>
                  <a:pt x="1619072" y="675640"/>
                </a:lnTo>
                <a:lnTo>
                  <a:pt x="1590548" y="639648"/>
                </a:lnTo>
                <a:lnTo>
                  <a:pt x="1561617" y="604088"/>
                </a:lnTo>
                <a:lnTo>
                  <a:pt x="1532267" y="568960"/>
                </a:lnTo>
                <a:lnTo>
                  <a:pt x="1502524" y="534263"/>
                </a:lnTo>
                <a:lnTo>
                  <a:pt x="1472361" y="500011"/>
                </a:lnTo>
                <a:lnTo>
                  <a:pt x="1441805" y="466204"/>
                </a:lnTo>
                <a:lnTo>
                  <a:pt x="1410843" y="432828"/>
                </a:lnTo>
                <a:lnTo>
                  <a:pt x="1379474" y="399923"/>
                </a:lnTo>
                <a:lnTo>
                  <a:pt x="1347698" y="367461"/>
                </a:lnTo>
                <a:lnTo>
                  <a:pt x="1315529" y="335457"/>
                </a:lnTo>
                <a:lnTo>
                  <a:pt x="1282966" y="303923"/>
                </a:lnTo>
                <a:lnTo>
                  <a:pt x="1249997" y="272859"/>
                </a:lnTo>
                <a:lnTo>
                  <a:pt x="1216634" y="242265"/>
                </a:lnTo>
                <a:lnTo>
                  <a:pt x="1182878" y="212140"/>
                </a:lnTo>
                <a:lnTo>
                  <a:pt x="1148727" y="182511"/>
                </a:lnTo>
                <a:lnTo>
                  <a:pt x="1114183" y="153352"/>
                </a:lnTo>
                <a:lnTo>
                  <a:pt x="1079246" y="124688"/>
                </a:lnTo>
                <a:lnTo>
                  <a:pt x="1043914" y="96507"/>
                </a:lnTo>
                <a:lnTo>
                  <a:pt x="1008202" y="68834"/>
                </a:lnTo>
                <a:lnTo>
                  <a:pt x="972096" y="41656"/>
                </a:lnTo>
                <a:lnTo>
                  <a:pt x="935609" y="14986"/>
                </a:lnTo>
                <a:lnTo>
                  <a:pt x="913511" y="0"/>
                </a:lnTo>
                <a:lnTo>
                  <a:pt x="879729" y="0"/>
                </a:lnTo>
                <a:lnTo>
                  <a:pt x="901954" y="14986"/>
                </a:lnTo>
                <a:lnTo>
                  <a:pt x="938441" y="41656"/>
                </a:lnTo>
                <a:lnTo>
                  <a:pt x="974547" y="68834"/>
                </a:lnTo>
                <a:lnTo>
                  <a:pt x="1010259" y="96507"/>
                </a:lnTo>
                <a:lnTo>
                  <a:pt x="1045591" y="124688"/>
                </a:lnTo>
                <a:lnTo>
                  <a:pt x="1080528" y="153352"/>
                </a:lnTo>
                <a:lnTo>
                  <a:pt x="1115072" y="182511"/>
                </a:lnTo>
                <a:lnTo>
                  <a:pt x="1149223" y="212140"/>
                </a:lnTo>
                <a:lnTo>
                  <a:pt x="1182979" y="242265"/>
                </a:lnTo>
                <a:lnTo>
                  <a:pt x="1216342" y="272859"/>
                </a:lnTo>
                <a:lnTo>
                  <a:pt x="1249311" y="303923"/>
                </a:lnTo>
                <a:lnTo>
                  <a:pt x="1281874" y="335457"/>
                </a:lnTo>
                <a:lnTo>
                  <a:pt x="1314043" y="367461"/>
                </a:lnTo>
                <a:lnTo>
                  <a:pt x="1345819" y="399923"/>
                </a:lnTo>
                <a:lnTo>
                  <a:pt x="1377188" y="432828"/>
                </a:lnTo>
                <a:lnTo>
                  <a:pt x="1408150" y="466204"/>
                </a:lnTo>
                <a:lnTo>
                  <a:pt x="1438706" y="500011"/>
                </a:lnTo>
                <a:lnTo>
                  <a:pt x="1468869" y="534263"/>
                </a:lnTo>
                <a:lnTo>
                  <a:pt x="1498612" y="568960"/>
                </a:lnTo>
                <a:lnTo>
                  <a:pt x="1527962" y="604088"/>
                </a:lnTo>
                <a:lnTo>
                  <a:pt x="1556893" y="639648"/>
                </a:lnTo>
                <a:lnTo>
                  <a:pt x="1585417" y="675640"/>
                </a:lnTo>
                <a:lnTo>
                  <a:pt x="1613535" y="712050"/>
                </a:lnTo>
                <a:lnTo>
                  <a:pt x="1641233" y="748868"/>
                </a:lnTo>
                <a:lnTo>
                  <a:pt x="1668513" y="786117"/>
                </a:lnTo>
                <a:lnTo>
                  <a:pt x="1695386" y="823760"/>
                </a:lnTo>
                <a:lnTo>
                  <a:pt x="1721840" y="861822"/>
                </a:lnTo>
                <a:lnTo>
                  <a:pt x="1747875" y="900277"/>
                </a:lnTo>
                <a:lnTo>
                  <a:pt x="1773504" y="939139"/>
                </a:lnTo>
                <a:lnTo>
                  <a:pt x="1798701" y="978382"/>
                </a:lnTo>
                <a:lnTo>
                  <a:pt x="1823478" y="1018019"/>
                </a:lnTo>
                <a:lnTo>
                  <a:pt x="1847837" y="1058049"/>
                </a:lnTo>
                <a:lnTo>
                  <a:pt x="1871776" y="1098448"/>
                </a:lnTo>
                <a:lnTo>
                  <a:pt x="1895284" y="1139228"/>
                </a:lnTo>
                <a:lnTo>
                  <a:pt x="1918360" y="1180388"/>
                </a:lnTo>
                <a:lnTo>
                  <a:pt x="1941017" y="1221905"/>
                </a:lnTo>
                <a:lnTo>
                  <a:pt x="1963242" y="1263789"/>
                </a:lnTo>
                <a:lnTo>
                  <a:pt x="1985048" y="1306042"/>
                </a:lnTo>
                <a:lnTo>
                  <a:pt x="2006409" y="1348638"/>
                </a:lnTo>
                <a:lnTo>
                  <a:pt x="2027351" y="1391589"/>
                </a:lnTo>
                <a:lnTo>
                  <a:pt x="2047849" y="1434896"/>
                </a:lnTo>
                <a:lnTo>
                  <a:pt x="2067928" y="1478546"/>
                </a:lnTo>
                <a:lnTo>
                  <a:pt x="2087549" y="1522526"/>
                </a:lnTo>
                <a:lnTo>
                  <a:pt x="2106752" y="1566849"/>
                </a:lnTo>
                <a:lnTo>
                  <a:pt x="2125510" y="1611503"/>
                </a:lnTo>
                <a:lnTo>
                  <a:pt x="2143836" y="1656486"/>
                </a:lnTo>
                <a:lnTo>
                  <a:pt x="2161705" y="1701787"/>
                </a:lnTo>
                <a:lnTo>
                  <a:pt x="2179142" y="1747405"/>
                </a:lnTo>
                <a:lnTo>
                  <a:pt x="2196147" y="1793341"/>
                </a:lnTo>
                <a:lnTo>
                  <a:pt x="2212695" y="1839582"/>
                </a:lnTo>
                <a:lnTo>
                  <a:pt x="2228799" y="1886140"/>
                </a:lnTo>
                <a:lnTo>
                  <a:pt x="2244458" y="1932990"/>
                </a:lnTo>
                <a:lnTo>
                  <a:pt x="2259673" y="1980145"/>
                </a:lnTo>
                <a:lnTo>
                  <a:pt x="2274430" y="2027593"/>
                </a:lnTo>
                <a:lnTo>
                  <a:pt x="2288743" y="2075332"/>
                </a:lnTo>
                <a:lnTo>
                  <a:pt x="2302599" y="2123351"/>
                </a:lnTo>
                <a:lnTo>
                  <a:pt x="2316010" y="2171662"/>
                </a:lnTo>
                <a:lnTo>
                  <a:pt x="2328964" y="2220239"/>
                </a:lnTo>
                <a:lnTo>
                  <a:pt x="2341461" y="2269096"/>
                </a:lnTo>
                <a:lnTo>
                  <a:pt x="2353513" y="2318220"/>
                </a:lnTo>
                <a:lnTo>
                  <a:pt x="2365095" y="2367610"/>
                </a:lnTo>
                <a:lnTo>
                  <a:pt x="2376220" y="2417254"/>
                </a:lnTo>
                <a:lnTo>
                  <a:pt x="2386888" y="2467165"/>
                </a:lnTo>
                <a:lnTo>
                  <a:pt x="2397099" y="2517317"/>
                </a:lnTo>
                <a:lnTo>
                  <a:pt x="2406840" y="2567724"/>
                </a:lnTo>
                <a:lnTo>
                  <a:pt x="2416124" y="2618384"/>
                </a:lnTo>
                <a:lnTo>
                  <a:pt x="2424938" y="2669273"/>
                </a:lnTo>
                <a:lnTo>
                  <a:pt x="2433294" y="2720403"/>
                </a:lnTo>
                <a:lnTo>
                  <a:pt x="2441168" y="2771762"/>
                </a:lnTo>
                <a:lnTo>
                  <a:pt x="2448585" y="2823349"/>
                </a:lnTo>
                <a:lnTo>
                  <a:pt x="2455532" y="2875153"/>
                </a:lnTo>
                <a:lnTo>
                  <a:pt x="2462009" y="2927185"/>
                </a:lnTo>
                <a:lnTo>
                  <a:pt x="2468016" y="2979432"/>
                </a:lnTo>
                <a:lnTo>
                  <a:pt x="2473541" y="3031896"/>
                </a:lnTo>
                <a:lnTo>
                  <a:pt x="2478595" y="3084550"/>
                </a:lnTo>
                <a:lnTo>
                  <a:pt x="2483180" y="3137420"/>
                </a:lnTo>
                <a:lnTo>
                  <a:pt x="2487282" y="3190481"/>
                </a:lnTo>
                <a:lnTo>
                  <a:pt x="2490901" y="3243745"/>
                </a:lnTo>
                <a:lnTo>
                  <a:pt x="2494051" y="3297199"/>
                </a:lnTo>
                <a:lnTo>
                  <a:pt x="2496705" y="3350831"/>
                </a:lnTo>
                <a:lnTo>
                  <a:pt x="2498890" y="3404654"/>
                </a:lnTo>
                <a:lnTo>
                  <a:pt x="2500592" y="3458654"/>
                </a:lnTo>
                <a:lnTo>
                  <a:pt x="2501811" y="3512820"/>
                </a:lnTo>
                <a:lnTo>
                  <a:pt x="2502535" y="3567163"/>
                </a:lnTo>
                <a:lnTo>
                  <a:pt x="2502789" y="3621659"/>
                </a:lnTo>
                <a:lnTo>
                  <a:pt x="2502268" y="3676637"/>
                </a:lnTo>
                <a:lnTo>
                  <a:pt x="2500706" y="3730828"/>
                </a:lnTo>
                <a:lnTo>
                  <a:pt x="2498140" y="3784231"/>
                </a:lnTo>
                <a:lnTo>
                  <a:pt x="2494572" y="3836873"/>
                </a:lnTo>
                <a:lnTo>
                  <a:pt x="2490000" y="3888765"/>
                </a:lnTo>
                <a:lnTo>
                  <a:pt x="2484463" y="3939921"/>
                </a:lnTo>
                <a:lnTo>
                  <a:pt x="2477973" y="3990352"/>
                </a:lnTo>
                <a:lnTo>
                  <a:pt x="2470518" y="4040073"/>
                </a:lnTo>
                <a:lnTo>
                  <a:pt x="2462136" y="4089095"/>
                </a:lnTo>
                <a:lnTo>
                  <a:pt x="2452840" y="4137431"/>
                </a:lnTo>
                <a:lnTo>
                  <a:pt x="2442641" y="4185094"/>
                </a:lnTo>
                <a:lnTo>
                  <a:pt x="2431542" y="4232097"/>
                </a:lnTo>
                <a:lnTo>
                  <a:pt x="2419566" y="4278452"/>
                </a:lnTo>
                <a:lnTo>
                  <a:pt x="2406739" y="4324172"/>
                </a:lnTo>
                <a:lnTo>
                  <a:pt x="2393048" y="4369282"/>
                </a:lnTo>
                <a:lnTo>
                  <a:pt x="2378532" y="4413783"/>
                </a:lnTo>
                <a:lnTo>
                  <a:pt x="2363190" y="4457687"/>
                </a:lnTo>
                <a:lnTo>
                  <a:pt x="2347049" y="4501007"/>
                </a:lnTo>
                <a:lnTo>
                  <a:pt x="2330107" y="4543768"/>
                </a:lnTo>
                <a:lnTo>
                  <a:pt x="2312390" y="4585970"/>
                </a:lnTo>
                <a:lnTo>
                  <a:pt x="2293912" y="4627626"/>
                </a:lnTo>
                <a:lnTo>
                  <a:pt x="2274684" y="4668761"/>
                </a:lnTo>
                <a:lnTo>
                  <a:pt x="2254720" y="4709388"/>
                </a:lnTo>
                <a:lnTo>
                  <a:pt x="2234031" y="4749508"/>
                </a:lnTo>
                <a:lnTo>
                  <a:pt x="2212632" y="4789132"/>
                </a:lnTo>
                <a:lnTo>
                  <a:pt x="2190534" y="4828298"/>
                </a:lnTo>
                <a:lnTo>
                  <a:pt x="2167763" y="4866983"/>
                </a:lnTo>
                <a:lnTo>
                  <a:pt x="2144331" y="4905235"/>
                </a:lnTo>
                <a:lnTo>
                  <a:pt x="2120239" y="4943043"/>
                </a:lnTo>
                <a:lnTo>
                  <a:pt x="2095512" y="4980432"/>
                </a:lnTo>
                <a:lnTo>
                  <a:pt x="2070150" y="5017401"/>
                </a:lnTo>
                <a:lnTo>
                  <a:pt x="2044192" y="5053990"/>
                </a:lnTo>
                <a:lnTo>
                  <a:pt x="2017636" y="5090185"/>
                </a:lnTo>
                <a:lnTo>
                  <a:pt x="1990496" y="5126012"/>
                </a:lnTo>
                <a:lnTo>
                  <a:pt x="1962797" y="5161483"/>
                </a:lnTo>
                <a:lnTo>
                  <a:pt x="1934540" y="5196611"/>
                </a:lnTo>
                <a:lnTo>
                  <a:pt x="1905736" y="5231409"/>
                </a:lnTo>
                <a:lnTo>
                  <a:pt x="1876412" y="5265890"/>
                </a:lnTo>
                <a:lnTo>
                  <a:pt x="1846580" y="5300065"/>
                </a:lnTo>
                <a:lnTo>
                  <a:pt x="1816239" y="5333949"/>
                </a:lnTo>
                <a:lnTo>
                  <a:pt x="1785429" y="5367553"/>
                </a:lnTo>
                <a:lnTo>
                  <a:pt x="1754149" y="5400891"/>
                </a:lnTo>
                <a:lnTo>
                  <a:pt x="1722399" y="5433987"/>
                </a:lnTo>
                <a:lnTo>
                  <a:pt x="1690217" y="5466842"/>
                </a:lnTo>
                <a:lnTo>
                  <a:pt x="1657616" y="5499468"/>
                </a:lnTo>
                <a:lnTo>
                  <a:pt x="1624596" y="5531878"/>
                </a:lnTo>
                <a:lnTo>
                  <a:pt x="1591170" y="5564086"/>
                </a:lnTo>
                <a:lnTo>
                  <a:pt x="1557375" y="5596115"/>
                </a:lnTo>
                <a:lnTo>
                  <a:pt x="1523199" y="5627979"/>
                </a:lnTo>
                <a:lnTo>
                  <a:pt x="1488668" y="5659666"/>
                </a:lnTo>
                <a:lnTo>
                  <a:pt x="1453794" y="5691225"/>
                </a:lnTo>
                <a:lnTo>
                  <a:pt x="1418590" y="5722632"/>
                </a:lnTo>
                <a:lnTo>
                  <a:pt x="1383068" y="5753938"/>
                </a:lnTo>
                <a:lnTo>
                  <a:pt x="1347254" y="5785116"/>
                </a:lnTo>
                <a:lnTo>
                  <a:pt x="1274775" y="5847232"/>
                </a:lnTo>
                <a:lnTo>
                  <a:pt x="1201267" y="5909068"/>
                </a:lnTo>
                <a:lnTo>
                  <a:pt x="1126832" y="5970740"/>
                </a:lnTo>
                <a:lnTo>
                  <a:pt x="1013714" y="6063158"/>
                </a:lnTo>
                <a:lnTo>
                  <a:pt x="744829" y="6280289"/>
                </a:lnTo>
                <a:lnTo>
                  <a:pt x="549046" y="6439471"/>
                </a:lnTo>
                <a:lnTo>
                  <a:pt x="430187" y="6535344"/>
                </a:lnTo>
                <a:lnTo>
                  <a:pt x="350913" y="6598272"/>
                </a:lnTo>
                <a:lnTo>
                  <a:pt x="271475" y="6660235"/>
                </a:lnTo>
                <a:lnTo>
                  <a:pt x="231673" y="6690804"/>
                </a:lnTo>
                <a:lnTo>
                  <a:pt x="191795" y="6721068"/>
                </a:lnTo>
                <a:lnTo>
                  <a:pt x="151815" y="6751002"/>
                </a:lnTo>
                <a:lnTo>
                  <a:pt x="111760" y="6780606"/>
                </a:lnTo>
                <a:lnTo>
                  <a:pt x="0" y="6858000"/>
                </a:lnTo>
                <a:lnTo>
                  <a:pt x="33782" y="6858000"/>
                </a:lnTo>
                <a:lnTo>
                  <a:pt x="145542" y="6780606"/>
                </a:lnTo>
                <a:lnTo>
                  <a:pt x="185572" y="6751002"/>
                </a:lnTo>
                <a:lnTo>
                  <a:pt x="225526" y="6721068"/>
                </a:lnTo>
                <a:lnTo>
                  <a:pt x="265379" y="6690804"/>
                </a:lnTo>
                <a:lnTo>
                  <a:pt x="305181" y="6660235"/>
                </a:lnTo>
                <a:lnTo>
                  <a:pt x="384594" y="6598272"/>
                </a:lnTo>
                <a:lnTo>
                  <a:pt x="463880" y="6535344"/>
                </a:lnTo>
                <a:lnTo>
                  <a:pt x="543140" y="6471602"/>
                </a:lnTo>
                <a:lnTo>
                  <a:pt x="701027" y="6343167"/>
                </a:lnTo>
                <a:lnTo>
                  <a:pt x="1047496" y="6063158"/>
                </a:lnTo>
                <a:lnTo>
                  <a:pt x="1160614" y="5970740"/>
                </a:lnTo>
                <a:lnTo>
                  <a:pt x="1235036" y="5909068"/>
                </a:lnTo>
                <a:lnTo>
                  <a:pt x="1308544" y="5847232"/>
                </a:lnTo>
                <a:lnTo>
                  <a:pt x="1381023" y="5785116"/>
                </a:lnTo>
                <a:lnTo>
                  <a:pt x="1416837" y="5753938"/>
                </a:lnTo>
                <a:lnTo>
                  <a:pt x="1452346" y="5722632"/>
                </a:lnTo>
                <a:lnTo>
                  <a:pt x="1487551" y="5691225"/>
                </a:lnTo>
                <a:lnTo>
                  <a:pt x="1522412" y="5659666"/>
                </a:lnTo>
                <a:lnTo>
                  <a:pt x="1556943" y="5627979"/>
                </a:lnTo>
                <a:lnTo>
                  <a:pt x="1591119" y="5596115"/>
                </a:lnTo>
                <a:lnTo>
                  <a:pt x="1624914" y="5564086"/>
                </a:lnTo>
                <a:lnTo>
                  <a:pt x="1658340" y="5531878"/>
                </a:lnTo>
                <a:lnTo>
                  <a:pt x="1691360" y="5499468"/>
                </a:lnTo>
                <a:lnTo>
                  <a:pt x="1723961" y="5466842"/>
                </a:lnTo>
                <a:lnTo>
                  <a:pt x="1756143" y="5433987"/>
                </a:lnTo>
                <a:lnTo>
                  <a:pt x="1787880" y="5400891"/>
                </a:lnTo>
                <a:lnTo>
                  <a:pt x="1819160" y="5367553"/>
                </a:lnTo>
                <a:lnTo>
                  <a:pt x="1849970" y="5333949"/>
                </a:lnTo>
                <a:lnTo>
                  <a:pt x="1880298" y="5300065"/>
                </a:lnTo>
                <a:lnTo>
                  <a:pt x="1910130" y="5265890"/>
                </a:lnTo>
                <a:lnTo>
                  <a:pt x="1939455" y="5231409"/>
                </a:lnTo>
                <a:lnTo>
                  <a:pt x="1968246" y="5196611"/>
                </a:lnTo>
                <a:lnTo>
                  <a:pt x="1996503" y="5161483"/>
                </a:lnTo>
                <a:lnTo>
                  <a:pt x="2024214" y="5126012"/>
                </a:lnTo>
                <a:lnTo>
                  <a:pt x="2051342" y="5090185"/>
                </a:lnTo>
                <a:lnTo>
                  <a:pt x="2077897" y="5053990"/>
                </a:lnTo>
                <a:lnTo>
                  <a:pt x="2103856" y="5017401"/>
                </a:lnTo>
                <a:lnTo>
                  <a:pt x="2129205" y="4980432"/>
                </a:lnTo>
                <a:lnTo>
                  <a:pt x="2153932" y="4943043"/>
                </a:lnTo>
                <a:lnTo>
                  <a:pt x="2178024" y="4905235"/>
                </a:lnTo>
                <a:lnTo>
                  <a:pt x="2201456" y="4866983"/>
                </a:lnTo>
                <a:lnTo>
                  <a:pt x="2224227" y="4828298"/>
                </a:lnTo>
                <a:lnTo>
                  <a:pt x="2246312" y="4789132"/>
                </a:lnTo>
                <a:lnTo>
                  <a:pt x="2267712" y="4749508"/>
                </a:lnTo>
                <a:lnTo>
                  <a:pt x="2288400" y="4709388"/>
                </a:lnTo>
                <a:lnTo>
                  <a:pt x="2308364" y="4668761"/>
                </a:lnTo>
                <a:lnTo>
                  <a:pt x="2327592" y="4627626"/>
                </a:lnTo>
                <a:lnTo>
                  <a:pt x="2346071" y="4585970"/>
                </a:lnTo>
                <a:lnTo>
                  <a:pt x="2363787" y="4543768"/>
                </a:lnTo>
                <a:lnTo>
                  <a:pt x="2380729" y="4501007"/>
                </a:lnTo>
                <a:lnTo>
                  <a:pt x="2396871" y="4457687"/>
                </a:lnTo>
                <a:lnTo>
                  <a:pt x="2412200" y="4413783"/>
                </a:lnTo>
                <a:lnTo>
                  <a:pt x="2426716" y="4369282"/>
                </a:lnTo>
                <a:lnTo>
                  <a:pt x="2440406" y="4324172"/>
                </a:lnTo>
                <a:lnTo>
                  <a:pt x="2453233" y="4278452"/>
                </a:lnTo>
                <a:lnTo>
                  <a:pt x="2465209" y="4232097"/>
                </a:lnTo>
                <a:lnTo>
                  <a:pt x="2476296" y="4185094"/>
                </a:lnTo>
                <a:lnTo>
                  <a:pt x="2486507" y="4137431"/>
                </a:lnTo>
                <a:lnTo>
                  <a:pt x="2495804" y="4089095"/>
                </a:lnTo>
                <a:lnTo>
                  <a:pt x="2504186" y="4040073"/>
                </a:lnTo>
                <a:lnTo>
                  <a:pt x="2511628" y="3990352"/>
                </a:lnTo>
                <a:lnTo>
                  <a:pt x="2518118" y="3939921"/>
                </a:lnTo>
                <a:lnTo>
                  <a:pt x="2523655" y="3888765"/>
                </a:lnTo>
                <a:lnTo>
                  <a:pt x="2528227" y="3836873"/>
                </a:lnTo>
                <a:lnTo>
                  <a:pt x="2531795" y="3784231"/>
                </a:lnTo>
                <a:lnTo>
                  <a:pt x="2534361" y="3730828"/>
                </a:lnTo>
                <a:lnTo>
                  <a:pt x="2535923" y="3676637"/>
                </a:lnTo>
                <a:lnTo>
                  <a:pt x="2536444" y="3621659"/>
                </a:lnTo>
                <a:close/>
              </a:path>
              <a:path w="2741929" h="6858000">
                <a:moveTo>
                  <a:pt x="2741790" y="3401644"/>
                </a:moveTo>
                <a:lnTo>
                  <a:pt x="2741765" y="3346729"/>
                </a:lnTo>
                <a:lnTo>
                  <a:pt x="2741269" y="3291979"/>
                </a:lnTo>
                <a:lnTo>
                  <a:pt x="2740317" y="3237395"/>
                </a:lnTo>
                <a:lnTo>
                  <a:pt x="2738894" y="3183001"/>
                </a:lnTo>
                <a:lnTo>
                  <a:pt x="2737015" y="3128772"/>
                </a:lnTo>
                <a:lnTo>
                  <a:pt x="2734665" y="3074733"/>
                </a:lnTo>
                <a:lnTo>
                  <a:pt x="2731871" y="3020872"/>
                </a:lnTo>
                <a:lnTo>
                  <a:pt x="2728607" y="2967215"/>
                </a:lnTo>
                <a:lnTo>
                  <a:pt x="2724886" y="2913748"/>
                </a:lnTo>
                <a:lnTo>
                  <a:pt x="2720708" y="2860471"/>
                </a:lnTo>
                <a:lnTo>
                  <a:pt x="2716085" y="2807411"/>
                </a:lnTo>
                <a:lnTo>
                  <a:pt x="2710992" y="2754553"/>
                </a:lnTo>
                <a:lnTo>
                  <a:pt x="2705455" y="2701899"/>
                </a:lnTo>
                <a:lnTo>
                  <a:pt x="2699461" y="2649474"/>
                </a:lnTo>
                <a:lnTo>
                  <a:pt x="2693009" y="2597264"/>
                </a:lnTo>
                <a:lnTo>
                  <a:pt x="2686113" y="2545283"/>
                </a:lnTo>
                <a:lnTo>
                  <a:pt x="2678773" y="2493518"/>
                </a:lnTo>
                <a:lnTo>
                  <a:pt x="2670975" y="2441994"/>
                </a:lnTo>
                <a:lnTo>
                  <a:pt x="2662720" y="2390711"/>
                </a:lnTo>
                <a:lnTo>
                  <a:pt x="2654033" y="2339657"/>
                </a:lnTo>
                <a:lnTo>
                  <a:pt x="2644889" y="2288857"/>
                </a:lnTo>
                <a:lnTo>
                  <a:pt x="2635300" y="2238311"/>
                </a:lnTo>
                <a:lnTo>
                  <a:pt x="2625280" y="2188006"/>
                </a:lnTo>
                <a:lnTo>
                  <a:pt x="2614803" y="2137968"/>
                </a:lnTo>
                <a:lnTo>
                  <a:pt x="2603881" y="2088184"/>
                </a:lnTo>
                <a:lnTo>
                  <a:pt x="2592527" y="2038667"/>
                </a:lnTo>
                <a:lnTo>
                  <a:pt x="2580729" y="1989429"/>
                </a:lnTo>
                <a:lnTo>
                  <a:pt x="2568486" y="1940458"/>
                </a:lnTo>
                <a:lnTo>
                  <a:pt x="2555811" y="1891766"/>
                </a:lnTo>
                <a:lnTo>
                  <a:pt x="2542705" y="1843354"/>
                </a:lnTo>
                <a:lnTo>
                  <a:pt x="2529141" y="1795233"/>
                </a:lnTo>
                <a:lnTo>
                  <a:pt x="2515158" y="1747393"/>
                </a:lnTo>
                <a:lnTo>
                  <a:pt x="2500731" y="1699856"/>
                </a:lnTo>
                <a:lnTo>
                  <a:pt x="2485872" y="1652625"/>
                </a:lnTo>
                <a:lnTo>
                  <a:pt x="2470594" y="1605686"/>
                </a:lnTo>
                <a:lnTo>
                  <a:pt x="2454859" y="1559052"/>
                </a:lnTo>
                <a:lnTo>
                  <a:pt x="2438717" y="1512735"/>
                </a:lnTo>
                <a:lnTo>
                  <a:pt x="2422131" y="1466735"/>
                </a:lnTo>
                <a:lnTo>
                  <a:pt x="2405113" y="1421053"/>
                </a:lnTo>
                <a:lnTo>
                  <a:pt x="2387676" y="1375689"/>
                </a:lnTo>
                <a:lnTo>
                  <a:pt x="2369807" y="1330667"/>
                </a:lnTo>
                <a:lnTo>
                  <a:pt x="2351506" y="1285963"/>
                </a:lnTo>
                <a:lnTo>
                  <a:pt x="2332786" y="1241602"/>
                </a:lnTo>
                <a:lnTo>
                  <a:pt x="2313635" y="1197584"/>
                </a:lnTo>
                <a:lnTo>
                  <a:pt x="2294064" y="1153909"/>
                </a:lnTo>
                <a:lnTo>
                  <a:pt x="2274074" y="1110576"/>
                </a:lnTo>
                <a:lnTo>
                  <a:pt x="2253665" y="1067600"/>
                </a:lnTo>
                <a:lnTo>
                  <a:pt x="2232825" y="1024978"/>
                </a:lnTo>
                <a:lnTo>
                  <a:pt x="2211578" y="982726"/>
                </a:lnTo>
                <a:lnTo>
                  <a:pt x="2189899" y="940828"/>
                </a:lnTo>
                <a:lnTo>
                  <a:pt x="2167813" y="899312"/>
                </a:lnTo>
                <a:lnTo>
                  <a:pt x="2145296" y="858164"/>
                </a:lnTo>
                <a:lnTo>
                  <a:pt x="2122373" y="817384"/>
                </a:lnTo>
                <a:lnTo>
                  <a:pt x="2099043" y="776998"/>
                </a:lnTo>
                <a:lnTo>
                  <a:pt x="2075281" y="736993"/>
                </a:lnTo>
                <a:lnTo>
                  <a:pt x="2051113" y="697382"/>
                </a:lnTo>
                <a:lnTo>
                  <a:pt x="2026539" y="658164"/>
                </a:lnTo>
                <a:lnTo>
                  <a:pt x="2001545" y="619340"/>
                </a:lnTo>
                <a:lnTo>
                  <a:pt x="1976145" y="580923"/>
                </a:lnTo>
                <a:lnTo>
                  <a:pt x="1950339" y="542912"/>
                </a:lnTo>
                <a:lnTo>
                  <a:pt x="1924126" y="505320"/>
                </a:lnTo>
                <a:lnTo>
                  <a:pt x="1897494" y="468134"/>
                </a:lnTo>
                <a:lnTo>
                  <a:pt x="1870468" y="431368"/>
                </a:lnTo>
                <a:lnTo>
                  <a:pt x="1843024" y="395020"/>
                </a:lnTo>
                <a:lnTo>
                  <a:pt x="1815185" y="359105"/>
                </a:lnTo>
                <a:lnTo>
                  <a:pt x="1786940" y="323621"/>
                </a:lnTo>
                <a:lnTo>
                  <a:pt x="1758289" y="288582"/>
                </a:lnTo>
                <a:lnTo>
                  <a:pt x="1729244" y="253974"/>
                </a:lnTo>
                <a:lnTo>
                  <a:pt x="1699793" y="219811"/>
                </a:lnTo>
                <a:lnTo>
                  <a:pt x="1669935" y="186093"/>
                </a:lnTo>
                <a:lnTo>
                  <a:pt x="1639684" y="152831"/>
                </a:lnTo>
                <a:lnTo>
                  <a:pt x="1609039" y="120027"/>
                </a:lnTo>
                <a:lnTo>
                  <a:pt x="1578000" y="87680"/>
                </a:lnTo>
                <a:lnTo>
                  <a:pt x="1546555" y="55803"/>
                </a:lnTo>
                <a:lnTo>
                  <a:pt x="1514729" y="24384"/>
                </a:lnTo>
                <a:lnTo>
                  <a:pt x="1487678" y="0"/>
                </a:lnTo>
                <a:lnTo>
                  <a:pt x="1470406" y="0"/>
                </a:lnTo>
                <a:lnTo>
                  <a:pt x="1496441" y="23495"/>
                </a:lnTo>
                <a:lnTo>
                  <a:pt x="1528267" y="54914"/>
                </a:lnTo>
                <a:lnTo>
                  <a:pt x="1559712" y="86791"/>
                </a:lnTo>
                <a:lnTo>
                  <a:pt x="1590751" y="119138"/>
                </a:lnTo>
                <a:lnTo>
                  <a:pt x="1621396" y="151942"/>
                </a:lnTo>
                <a:lnTo>
                  <a:pt x="1651647" y="185204"/>
                </a:lnTo>
                <a:lnTo>
                  <a:pt x="1681505" y="218922"/>
                </a:lnTo>
                <a:lnTo>
                  <a:pt x="1710956" y="253085"/>
                </a:lnTo>
                <a:lnTo>
                  <a:pt x="1740001" y="287693"/>
                </a:lnTo>
                <a:lnTo>
                  <a:pt x="1768652" y="322732"/>
                </a:lnTo>
                <a:lnTo>
                  <a:pt x="1796897" y="358216"/>
                </a:lnTo>
                <a:lnTo>
                  <a:pt x="1824736" y="394131"/>
                </a:lnTo>
                <a:lnTo>
                  <a:pt x="1852180" y="430479"/>
                </a:lnTo>
                <a:lnTo>
                  <a:pt x="1879206" y="467245"/>
                </a:lnTo>
                <a:lnTo>
                  <a:pt x="1905838" y="504431"/>
                </a:lnTo>
                <a:lnTo>
                  <a:pt x="1932051" y="542023"/>
                </a:lnTo>
                <a:lnTo>
                  <a:pt x="1957857" y="580034"/>
                </a:lnTo>
                <a:lnTo>
                  <a:pt x="1983257" y="618451"/>
                </a:lnTo>
                <a:lnTo>
                  <a:pt x="2008251" y="657275"/>
                </a:lnTo>
                <a:lnTo>
                  <a:pt x="2032825" y="696493"/>
                </a:lnTo>
                <a:lnTo>
                  <a:pt x="2056993" y="736104"/>
                </a:lnTo>
                <a:lnTo>
                  <a:pt x="2080755" y="776109"/>
                </a:lnTo>
                <a:lnTo>
                  <a:pt x="2104085" y="816495"/>
                </a:lnTo>
                <a:lnTo>
                  <a:pt x="2127008" y="857275"/>
                </a:lnTo>
                <a:lnTo>
                  <a:pt x="2149525" y="898423"/>
                </a:lnTo>
                <a:lnTo>
                  <a:pt x="2171611" y="939939"/>
                </a:lnTo>
                <a:lnTo>
                  <a:pt x="2193290" y="981837"/>
                </a:lnTo>
                <a:lnTo>
                  <a:pt x="2214537" y="1024089"/>
                </a:lnTo>
                <a:lnTo>
                  <a:pt x="2235377" y="1066711"/>
                </a:lnTo>
                <a:lnTo>
                  <a:pt x="2255786" y="1109687"/>
                </a:lnTo>
                <a:lnTo>
                  <a:pt x="2275776" y="1153020"/>
                </a:lnTo>
                <a:lnTo>
                  <a:pt x="2295347" y="1196695"/>
                </a:lnTo>
                <a:lnTo>
                  <a:pt x="2314498" y="1240713"/>
                </a:lnTo>
                <a:lnTo>
                  <a:pt x="2333218" y="1285074"/>
                </a:lnTo>
                <a:lnTo>
                  <a:pt x="2351519" y="1329778"/>
                </a:lnTo>
                <a:lnTo>
                  <a:pt x="2369388" y="1374800"/>
                </a:lnTo>
                <a:lnTo>
                  <a:pt x="2386825" y="1420164"/>
                </a:lnTo>
                <a:lnTo>
                  <a:pt x="2403843" y="1465846"/>
                </a:lnTo>
                <a:lnTo>
                  <a:pt x="2420429" y="1511846"/>
                </a:lnTo>
                <a:lnTo>
                  <a:pt x="2436571" y="1558163"/>
                </a:lnTo>
                <a:lnTo>
                  <a:pt x="2452306" y="1604797"/>
                </a:lnTo>
                <a:lnTo>
                  <a:pt x="2467584" y="1651736"/>
                </a:lnTo>
                <a:lnTo>
                  <a:pt x="2482443" y="1698967"/>
                </a:lnTo>
                <a:lnTo>
                  <a:pt x="2496870" y="1746504"/>
                </a:lnTo>
                <a:lnTo>
                  <a:pt x="2510853" y="1794344"/>
                </a:lnTo>
                <a:lnTo>
                  <a:pt x="2524417" y="1842465"/>
                </a:lnTo>
                <a:lnTo>
                  <a:pt x="2537523" y="1890877"/>
                </a:lnTo>
                <a:lnTo>
                  <a:pt x="2550198" y="1939569"/>
                </a:lnTo>
                <a:lnTo>
                  <a:pt x="2562441" y="1988540"/>
                </a:lnTo>
                <a:lnTo>
                  <a:pt x="2574239" y="2037778"/>
                </a:lnTo>
                <a:lnTo>
                  <a:pt x="2585593" y="2087295"/>
                </a:lnTo>
                <a:lnTo>
                  <a:pt x="2596515" y="2137079"/>
                </a:lnTo>
                <a:lnTo>
                  <a:pt x="2606992" y="2187117"/>
                </a:lnTo>
                <a:lnTo>
                  <a:pt x="2617012" y="2237422"/>
                </a:lnTo>
                <a:lnTo>
                  <a:pt x="2626601" y="2287968"/>
                </a:lnTo>
                <a:lnTo>
                  <a:pt x="2635745" y="2338768"/>
                </a:lnTo>
                <a:lnTo>
                  <a:pt x="2644432" y="2389822"/>
                </a:lnTo>
                <a:lnTo>
                  <a:pt x="2652687" y="2441105"/>
                </a:lnTo>
                <a:lnTo>
                  <a:pt x="2660485" y="2492629"/>
                </a:lnTo>
                <a:lnTo>
                  <a:pt x="2667825" y="2544394"/>
                </a:lnTo>
                <a:lnTo>
                  <a:pt x="2674721" y="2596375"/>
                </a:lnTo>
                <a:lnTo>
                  <a:pt x="2681173" y="2648585"/>
                </a:lnTo>
                <a:lnTo>
                  <a:pt x="2687167" y="2701010"/>
                </a:lnTo>
                <a:lnTo>
                  <a:pt x="2692704" y="2753664"/>
                </a:lnTo>
                <a:lnTo>
                  <a:pt x="2697797" y="2806522"/>
                </a:lnTo>
                <a:lnTo>
                  <a:pt x="2702420" y="2859582"/>
                </a:lnTo>
                <a:lnTo>
                  <a:pt x="2706598" y="2912859"/>
                </a:lnTo>
                <a:lnTo>
                  <a:pt x="2710319" y="2966326"/>
                </a:lnTo>
                <a:lnTo>
                  <a:pt x="2713583" y="3019983"/>
                </a:lnTo>
                <a:lnTo>
                  <a:pt x="2716377" y="3073844"/>
                </a:lnTo>
                <a:lnTo>
                  <a:pt x="2718727" y="3127883"/>
                </a:lnTo>
                <a:lnTo>
                  <a:pt x="2720606" y="3182112"/>
                </a:lnTo>
                <a:lnTo>
                  <a:pt x="2722029" y="3236506"/>
                </a:lnTo>
                <a:lnTo>
                  <a:pt x="2722981" y="3291090"/>
                </a:lnTo>
                <a:lnTo>
                  <a:pt x="2723477" y="3345840"/>
                </a:lnTo>
                <a:lnTo>
                  <a:pt x="2723502" y="3400755"/>
                </a:lnTo>
                <a:lnTo>
                  <a:pt x="2723070" y="3455835"/>
                </a:lnTo>
                <a:lnTo>
                  <a:pt x="2722168" y="3511067"/>
                </a:lnTo>
                <a:lnTo>
                  <a:pt x="2720797" y="3566452"/>
                </a:lnTo>
                <a:lnTo>
                  <a:pt x="2718955" y="3621989"/>
                </a:lnTo>
                <a:lnTo>
                  <a:pt x="2716657" y="3677666"/>
                </a:lnTo>
                <a:lnTo>
                  <a:pt x="2713583" y="3733927"/>
                </a:lnTo>
                <a:lnTo>
                  <a:pt x="2709583" y="3789337"/>
                </a:lnTo>
                <a:lnTo>
                  <a:pt x="2704642" y="3843921"/>
                </a:lnTo>
                <a:lnTo>
                  <a:pt x="2698775" y="3897693"/>
                </a:lnTo>
                <a:lnTo>
                  <a:pt x="2691993" y="3950652"/>
                </a:lnTo>
                <a:lnTo>
                  <a:pt x="2684335" y="4002824"/>
                </a:lnTo>
                <a:lnTo>
                  <a:pt x="2675775" y="4054233"/>
                </a:lnTo>
                <a:lnTo>
                  <a:pt x="2666352" y="4104868"/>
                </a:lnTo>
                <a:lnTo>
                  <a:pt x="2656065" y="4154767"/>
                </a:lnTo>
                <a:lnTo>
                  <a:pt x="2644940" y="4203916"/>
                </a:lnTo>
                <a:lnTo>
                  <a:pt x="2632976" y="4252353"/>
                </a:lnTo>
                <a:lnTo>
                  <a:pt x="2620200" y="4300093"/>
                </a:lnTo>
                <a:lnTo>
                  <a:pt x="2606611" y="4347134"/>
                </a:lnTo>
                <a:lnTo>
                  <a:pt x="2592222" y="4393489"/>
                </a:lnTo>
                <a:lnTo>
                  <a:pt x="2577058" y="4439183"/>
                </a:lnTo>
                <a:lnTo>
                  <a:pt x="2561120" y="4484230"/>
                </a:lnTo>
                <a:lnTo>
                  <a:pt x="2544432" y="4528642"/>
                </a:lnTo>
                <a:lnTo>
                  <a:pt x="2526982" y="4572419"/>
                </a:lnTo>
                <a:lnTo>
                  <a:pt x="2508821" y="4615586"/>
                </a:lnTo>
                <a:lnTo>
                  <a:pt x="2489924" y="4658169"/>
                </a:lnTo>
                <a:lnTo>
                  <a:pt x="2470327" y="4700155"/>
                </a:lnTo>
                <a:lnTo>
                  <a:pt x="2450033" y="4741583"/>
                </a:lnTo>
                <a:lnTo>
                  <a:pt x="2429065" y="4782451"/>
                </a:lnTo>
                <a:lnTo>
                  <a:pt x="2407424" y="4822774"/>
                </a:lnTo>
                <a:lnTo>
                  <a:pt x="2385123" y="4862563"/>
                </a:lnTo>
                <a:lnTo>
                  <a:pt x="2362174" y="4901844"/>
                </a:lnTo>
                <a:lnTo>
                  <a:pt x="2338603" y="4940630"/>
                </a:lnTo>
                <a:lnTo>
                  <a:pt x="2314410" y="4978920"/>
                </a:lnTo>
                <a:lnTo>
                  <a:pt x="2289619" y="5016741"/>
                </a:lnTo>
                <a:lnTo>
                  <a:pt x="2264219" y="5054104"/>
                </a:lnTo>
                <a:lnTo>
                  <a:pt x="2238248" y="5091011"/>
                </a:lnTo>
                <a:lnTo>
                  <a:pt x="2211717" y="5127498"/>
                </a:lnTo>
                <a:lnTo>
                  <a:pt x="2184616" y="5163566"/>
                </a:lnTo>
                <a:lnTo>
                  <a:pt x="2156980" y="5199215"/>
                </a:lnTo>
                <a:lnTo>
                  <a:pt x="2128812" y="5234483"/>
                </a:lnTo>
                <a:lnTo>
                  <a:pt x="2100122" y="5269369"/>
                </a:lnTo>
                <a:lnTo>
                  <a:pt x="2070938" y="5303901"/>
                </a:lnTo>
                <a:lnTo>
                  <a:pt x="2041258" y="5338076"/>
                </a:lnTo>
                <a:lnTo>
                  <a:pt x="2011095" y="5371909"/>
                </a:lnTo>
                <a:lnTo>
                  <a:pt x="1980463" y="5405425"/>
                </a:lnTo>
                <a:lnTo>
                  <a:pt x="1949373" y="5438635"/>
                </a:lnTo>
                <a:lnTo>
                  <a:pt x="1917852" y="5471541"/>
                </a:lnTo>
                <a:lnTo>
                  <a:pt x="1885899" y="5504167"/>
                </a:lnTo>
                <a:lnTo>
                  <a:pt x="1853526" y="5536527"/>
                </a:lnTo>
                <a:lnTo>
                  <a:pt x="1820748" y="5568632"/>
                </a:lnTo>
                <a:lnTo>
                  <a:pt x="1787588" y="5600497"/>
                </a:lnTo>
                <a:lnTo>
                  <a:pt x="1754035" y="5632132"/>
                </a:lnTo>
                <a:lnTo>
                  <a:pt x="1720126" y="5663565"/>
                </a:lnTo>
                <a:lnTo>
                  <a:pt x="1685861" y="5694781"/>
                </a:lnTo>
                <a:lnTo>
                  <a:pt x="1651254" y="5725820"/>
                </a:lnTo>
                <a:lnTo>
                  <a:pt x="1616329" y="5756694"/>
                </a:lnTo>
                <a:lnTo>
                  <a:pt x="1581073" y="5787402"/>
                </a:lnTo>
                <a:lnTo>
                  <a:pt x="1545526" y="5817959"/>
                </a:lnTo>
                <a:lnTo>
                  <a:pt x="1509687" y="5848401"/>
                </a:lnTo>
                <a:lnTo>
                  <a:pt x="1473568" y="5878715"/>
                </a:lnTo>
                <a:lnTo>
                  <a:pt x="1400543" y="5939040"/>
                </a:lnTo>
                <a:lnTo>
                  <a:pt x="1326565" y="5999073"/>
                </a:lnTo>
                <a:lnTo>
                  <a:pt x="1251724" y="6058903"/>
                </a:lnTo>
                <a:lnTo>
                  <a:pt x="1138072" y="6148514"/>
                </a:lnTo>
                <a:lnTo>
                  <a:pt x="868184" y="6358941"/>
                </a:lnTo>
                <a:lnTo>
                  <a:pt x="670534" y="6514122"/>
                </a:lnTo>
                <a:lnTo>
                  <a:pt x="549592" y="6608280"/>
                </a:lnTo>
                <a:lnTo>
                  <a:pt x="468998" y="6670027"/>
                </a:lnTo>
                <a:lnTo>
                  <a:pt x="388302" y="6730771"/>
                </a:lnTo>
                <a:lnTo>
                  <a:pt x="347903" y="6760718"/>
                </a:lnTo>
                <a:lnTo>
                  <a:pt x="307441" y="6790334"/>
                </a:lnTo>
                <a:lnTo>
                  <a:pt x="266915" y="6819620"/>
                </a:lnTo>
                <a:lnTo>
                  <a:pt x="226314" y="6848551"/>
                </a:lnTo>
                <a:lnTo>
                  <a:pt x="212090" y="6858000"/>
                </a:lnTo>
                <a:lnTo>
                  <a:pt x="231648" y="6858000"/>
                </a:lnTo>
                <a:lnTo>
                  <a:pt x="285203" y="6820459"/>
                </a:lnTo>
                <a:lnTo>
                  <a:pt x="325729" y="6791172"/>
                </a:lnTo>
                <a:lnTo>
                  <a:pt x="366191" y="6761556"/>
                </a:lnTo>
                <a:lnTo>
                  <a:pt x="406590" y="6731609"/>
                </a:lnTo>
                <a:lnTo>
                  <a:pt x="487286" y="6670865"/>
                </a:lnTo>
                <a:lnTo>
                  <a:pt x="567880" y="6609118"/>
                </a:lnTo>
                <a:lnTo>
                  <a:pt x="648487" y="6546520"/>
                </a:lnTo>
                <a:lnTo>
                  <a:pt x="808609" y="6420726"/>
                </a:lnTo>
                <a:lnTo>
                  <a:pt x="1194409" y="6119469"/>
                </a:lnTo>
                <a:lnTo>
                  <a:pt x="1307528" y="6029833"/>
                </a:lnTo>
                <a:lnTo>
                  <a:pt x="1381950" y="5969914"/>
                </a:lnTo>
                <a:lnTo>
                  <a:pt x="1455470" y="5909754"/>
                </a:lnTo>
                <a:lnTo>
                  <a:pt x="1527975" y="5849226"/>
                </a:lnTo>
                <a:lnTo>
                  <a:pt x="1563814" y="5818784"/>
                </a:lnTo>
                <a:lnTo>
                  <a:pt x="1599361" y="5788228"/>
                </a:lnTo>
                <a:lnTo>
                  <a:pt x="1634617" y="5757519"/>
                </a:lnTo>
                <a:lnTo>
                  <a:pt x="1669542" y="5726646"/>
                </a:lnTo>
                <a:lnTo>
                  <a:pt x="1704149" y="5695607"/>
                </a:lnTo>
                <a:lnTo>
                  <a:pt x="1738414" y="5664378"/>
                </a:lnTo>
                <a:lnTo>
                  <a:pt x="1772323" y="5632958"/>
                </a:lnTo>
                <a:lnTo>
                  <a:pt x="1805876" y="5601322"/>
                </a:lnTo>
                <a:lnTo>
                  <a:pt x="1839036" y="5569458"/>
                </a:lnTo>
                <a:lnTo>
                  <a:pt x="1871814" y="5537352"/>
                </a:lnTo>
                <a:lnTo>
                  <a:pt x="1904187" y="5504993"/>
                </a:lnTo>
                <a:lnTo>
                  <a:pt x="1936140" y="5472354"/>
                </a:lnTo>
                <a:lnTo>
                  <a:pt x="1967661" y="5439448"/>
                </a:lnTo>
                <a:lnTo>
                  <a:pt x="1998751" y="5406237"/>
                </a:lnTo>
                <a:lnTo>
                  <a:pt x="2029383" y="5372722"/>
                </a:lnTo>
                <a:lnTo>
                  <a:pt x="2059546" y="5338889"/>
                </a:lnTo>
                <a:lnTo>
                  <a:pt x="2089226" y="5304714"/>
                </a:lnTo>
                <a:lnTo>
                  <a:pt x="2118410" y="5270195"/>
                </a:lnTo>
                <a:lnTo>
                  <a:pt x="2147100" y="5235295"/>
                </a:lnTo>
                <a:lnTo>
                  <a:pt x="2175268" y="5200027"/>
                </a:lnTo>
                <a:lnTo>
                  <a:pt x="2202904" y="5164379"/>
                </a:lnTo>
                <a:lnTo>
                  <a:pt x="2230005" y="5128311"/>
                </a:lnTo>
                <a:lnTo>
                  <a:pt x="2256536" y="5091836"/>
                </a:lnTo>
                <a:lnTo>
                  <a:pt x="2282507" y="5054917"/>
                </a:lnTo>
                <a:lnTo>
                  <a:pt x="2307907" y="5017554"/>
                </a:lnTo>
                <a:lnTo>
                  <a:pt x="2332698" y="4979746"/>
                </a:lnTo>
                <a:lnTo>
                  <a:pt x="2356891" y="4941443"/>
                </a:lnTo>
                <a:lnTo>
                  <a:pt x="2380462" y="4902670"/>
                </a:lnTo>
                <a:lnTo>
                  <a:pt x="2403411" y="4863389"/>
                </a:lnTo>
                <a:lnTo>
                  <a:pt x="2425712" y="4823587"/>
                </a:lnTo>
                <a:lnTo>
                  <a:pt x="2447353" y="4783264"/>
                </a:lnTo>
                <a:lnTo>
                  <a:pt x="2468321" y="4742408"/>
                </a:lnTo>
                <a:lnTo>
                  <a:pt x="2488615" y="4700981"/>
                </a:lnTo>
                <a:lnTo>
                  <a:pt x="2508212" y="4658995"/>
                </a:lnTo>
                <a:lnTo>
                  <a:pt x="2527109" y="4616412"/>
                </a:lnTo>
                <a:lnTo>
                  <a:pt x="2545270" y="4573244"/>
                </a:lnTo>
                <a:lnTo>
                  <a:pt x="2562720" y="4529467"/>
                </a:lnTo>
                <a:lnTo>
                  <a:pt x="2579408" y="4485068"/>
                </a:lnTo>
                <a:lnTo>
                  <a:pt x="2595346" y="4440021"/>
                </a:lnTo>
                <a:lnTo>
                  <a:pt x="2610510" y="4394327"/>
                </a:lnTo>
                <a:lnTo>
                  <a:pt x="2624899" y="4347972"/>
                </a:lnTo>
                <a:lnTo>
                  <a:pt x="2638488" y="4300931"/>
                </a:lnTo>
                <a:lnTo>
                  <a:pt x="2651264" y="4253204"/>
                </a:lnTo>
                <a:lnTo>
                  <a:pt x="2663228" y="4204766"/>
                </a:lnTo>
                <a:lnTo>
                  <a:pt x="2674353" y="4155617"/>
                </a:lnTo>
                <a:lnTo>
                  <a:pt x="2684640" y="4105719"/>
                </a:lnTo>
                <a:lnTo>
                  <a:pt x="2694063" y="4055084"/>
                </a:lnTo>
                <a:lnTo>
                  <a:pt x="2702623" y="4003687"/>
                </a:lnTo>
                <a:lnTo>
                  <a:pt x="2710281" y="3951516"/>
                </a:lnTo>
                <a:lnTo>
                  <a:pt x="2717063" y="3898557"/>
                </a:lnTo>
                <a:lnTo>
                  <a:pt x="2722930" y="3844798"/>
                </a:lnTo>
                <a:lnTo>
                  <a:pt x="2727871" y="3790213"/>
                </a:lnTo>
                <a:lnTo>
                  <a:pt x="2731871" y="3734816"/>
                </a:lnTo>
                <a:lnTo>
                  <a:pt x="2734945" y="3678555"/>
                </a:lnTo>
                <a:lnTo>
                  <a:pt x="2737243" y="3622878"/>
                </a:lnTo>
                <a:lnTo>
                  <a:pt x="2739085" y="3567341"/>
                </a:lnTo>
                <a:lnTo>
                  <a:pt x="2740456" y="3511956"/>
                </a:lnTo>
                <a:lnTo>
                  <a:pt x="2741358" y="3456724"/>
                </a:lnTo>
                <a:lnTo>
                  <a:pt x="2741790" y="340164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04" y="1645043"/>
            <a:ext cx="4164710" cy="416471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483175" y="3925134"/>
            <a:ext cx="441959" cy="443230"/>
          </a:xfrm>
          <a:custGeom>
            <a:avLst/>
            <a:gdLst/>
            <a:ahLst/>
            <a:cxnLst/>
            <a:rect l="l" t="t" r="r" b="b"/>
            <a:pathLst>
              <a:path w="441960" h="443229">
                <a:moveTo>
                  <a:pt x="79091" y="0"/>
                </a:moveTo>
                <a:lnTo>
                  <a:pt x="18251" y="50867"/>
                </a:lnTo>
                <a:lnTo>
                  <a:pt x="0" y="90138"/>
                </a:lnTo>
                <a:lnTo>
                  <a:pt x="372" y="108536"/>
                </a:lnTo>
                <a:lnTo>
                  <a:pt x="12721" y="162042"/>
                </a:lnTo>
                <a:lnTo>
                  <a:pt x="36531" y="206236"/>
                </a:lnTo>
                <a:lnTo>
                  <a:pt x="74379" y="259811"/>
                </a:lnTo>
                <a:lnTo>
                  <a:pt x="105622" y="297234"/>
                </a:lnTo>
                <a:lnTo>
                  <a:pt x="139497" y="332246"/>
                </a:lnTo>
                <a:lnTo>
                  <a:pt x="175868" y="364706"/>
                </a:lnTo>
                <a:lnTo>
                  <a:pt x="214598" y="394472"/>
                </a:lnTo>
                <a:lnTo>
                  <a:pt x="249443" y="416596"/>
                </a:lnTo>
                <a:lnTo>
                  <a:pt x="292399" y="433996"/>
                </a:lnTo>
                <a:lnTo>
                  <a:pt x="337937" y="442592"/>
                </a:lnTo>
                <a:lnTo>
                  <a:pt x="343300" y="442795"/>
                </a:lnTo>
                <a:lnTo>
                  <a:pt x="357563" y="441276"/>
                </a:lnTo>
                <a:lnTo>
                  <a:pt x="371123" y="436924"/>
                </a:lnTo>
                <a:lnTo>
                  <a:pt x="380281" y="431756"/>
                </a:lnTo>
                <a:lnTo>
                  <a:pt x="341791" y="431756"/>
                </a:lnTo>
                <a:lnTo>
                  <a:pt x="340297" y="431696"/>
                </a:lnTo>
                <a:lnTo>
                  <a:pt x="295422" y="423377"/>
                </a:lnTo>
                <a:lnTo>
                  <a:pt x="254582" y="406792"/>
                </a:lnTo>
                <a:lnTo>
                  <a:pt x="220996" y="385442"/>
                </a:lnTo>
                <a:lnTo>
                  <a:pt x="182865" y="356169"/>
                </a:lnTo>
                <a:lnTo>
                  <a:pt x="147064" y="324235"/>
                </a:lnTo>
                <a:lnTo>
                  <a:pt x="113727" y="289780"/>
                </a:lnTo>
                <a:lnTo>
                  <a:pt x="82991" y="252944"/>
                </a:lnTo>
                <a:lnTo>
                  <a:pt x="54990" y="213868"/>
                </a:lnTo>
                <a:lnTo>
                  <a:pt x="29961" y="172581"/>
                </a:lnTo>
                <a:lnTo>
                  <a:pt x="13987" y="126996"/>
                </a:lnTo>
                <a:lnTo>
                  <a:pt x="11127" y="90138"/>
                </a:lnTo>
                <a:lnTo>
                  <a:pt x="12375" y="81690"/>
                </a:lnTo>
                <a:lnTo>
                  <a:pt x="15354" y="73293"/>
                </a:lnTo>
                <a:lnTo>
                  <a:pt x="19891" y="65624"/>
                </a:lnTo>
                <a:lnTo>
                  <a:pt x="25880" y="58915"/>
                </a:lnTo>
                <a:lnTo>
                  <a:pt x="46514" y="38279"/>
                </a:lnTo>
                <a:lnTo>
                  <a:pt x="62153" y="38279"/>
                </a:lnTo>
                <a:lnTo>
                  <a:pt x="54331" y="30457"/>
                </a:lnTo>
                <a:lnTo>
                  <a:pt x="69753" y="15026"/>
                </a:lnTo>
                <a:lnTo>
                  <a:pt x="72275" y="12583"/>
                </a:lnTo>
                <a:lnTo>
                  <a:pt x="75598" y="11200"/>
                </a:lnTo>
                <a:lnTo>
                  <a:pt x="79091" y="11062"/>
                </a:lnTo>
                <a:lnTo>
                  <a:pt x="99582" y="11062"/>
                </a:lnTo>
                <a:lnTo>
                  <a:pt x="95684" y="7190"/>
                </a:lnTo>
                <a:lnTo>
                  <a:pt x="91305" y="2719"/>
                </a:lnTo>
                <a:lnTo>
                  <a:pt x="85351" y="138"/>
                </a:lnTo>
                <a:lnTo>
                  <a:pt x="79091" y="0"/>
                </a:lnTo>
                <a:close/>
              </a:path>
              <a:path w="441960" h="443229">
                <a:moveTo>
                  <a:pt x="325087" y="301227"/>
                </a:moveTo>
                <a:lnTo>
                  <a:pt x="309449" y="301227"/>
                </a:lnTo>
                <a:lnTo>
                  <a:pt x="403714" y="395486"/>
                </a:lnTo>
                <a:lnTo>
                  <a:pt x="386268" y="412950"/>
                </a:lnTo>
                <a:lnTo>
                  <a:pt x="377159" y="420927"/>
                </a:lnTo>
                <a:lnTo>
                  <a:pt x="366724" y="426821"/>
                </a:lnTo>
                <a:lnTo>
                  <a:pt x="355312" y="430481"/>
                </a:lnTo>
                <a:lnTo>
                  <a:pt x="343270" y="431756"/>
                </a:lnTo>
                <a:lnTo>
                  <a:pt x="380281" y="431756"/>
                </a:lnTo>
                <a:lnTo>
                  <a:pt x="383527" y="429923"/>
                </a:lnTo>
                <a:lnTo>
                  <a:pt x="394362" y="420454"/>
                </a:lnTo>
                <a:lnTo>
                  <a:pt x="427130" y="387678"/>
                </a:lnTo>
                <a:lnTo>
                  <a:pt x="411535" y="387678"/>
                </a:lnTo>
                <a:lnTo>
                  <a:pt x="325087" y="301227"/>
                </a:lnTo>
                <a:close/>
              </a:path>
              <a:path w="441960" h="443229">
                <a:moveTo>
                  <a:pt x="360918" y="272525"/>
                </a:moveTo>
                <a:lnTo>
                  <a:pt x="345155" y="272525"/>
                </a:lnTo>
                <a:lnTo>
                  <a:pt x="350599" y="277807"/>
                </a:lnTo>
                <a:lnTo>
                  <a:pt x="426939" y="354136"/>
                </a:lnTo>
                <a:lnTo>
                  <a:pt x="431686" y="359538"/>
                </a:lnTo>
                <a:lnTo>
                  <a:pt x="431410" y="367683"/>
                </a:lnTo>
                <a:lnTo>
                  <a:pt x="426386" y="372794"/>
                </a:lnTo>
                <a:lnTo>
                  <a:pt x="411535" y="387678"/>
                </a:lnTo>
                <a:lnTo>
                  <a:pt x="427130" y="387678"/>
                </a:lnTo>
                <a:lnTo>
                  <a:pt x="438738" y="376095"/>
                </a:lnTo>
                <a:lnTo>
                  <a:pt x="441365" y="369927"/>
                </a:lnTo>
                <a:lnTo>
                  <a:pt x="441479" y="359538"/>
                </a:lnTo>
                <a:lnTo>
                  <a:pt x="441550" y="357109"/>
                </a:lnTo>
                <a:lnTo>
                  <a:pt x="439153" y="350933"/>
                </a:lnTo>
                <a:lnTo>
                  <a:pt x="434728" y="346337"/>
                </a:lnTo>
                <a:lnTo>
                  <a:pt x="360918" y="272525"/>
                </a:lnTo>
                <a:close/>
              </a:path>
              <a:path w="441960" h="443229">
                <a:moveTo>
                  <a:pt x="62153" y="38279"/>
                </a:moveTo>
                <a:lnTo>
                  <a:pt x="46514" y="38279"/>
                </a:lnTo>
                <a:lnTo>
                  <a:pt x="140802" y="132566"/>
                </a:lnTo>
                <a:lnTo>
                  <a:pt x="121610" y="151533"/>
                </a:lnTo>
                <a:lnTo>
                  <a:pt x="116684" y="159096"/>
                </a:lnTo>
                <a:lnTo>
                  <a:pt x="115042" y="167663"/>
                </a:lnTo>
                <a:lnTo>
                  <a:pt x="116684" y="176229"/>
                </a:lnTo>
                <a:lnTo>
                  <a:pt x="121610" y="183793"/>
                </a:lnTo>
                <a:lnTo>
                  <a:pt x="258776" y="320410"/>
                </a:lnTo>
                <a:lnTo>
                  <a:pt x="266390" y="325350"/>
                </a:lnTo>
                <a:lnTo>
                  <a:pt x="275006" y="326968"/>
                </a:lnTo>
                <a:lnTo>
                  <a:pt x="283605" y="325267"/>
                </a:lnTo>
                <a:lnTo>
                  <a:pt x="291169" y="320254"/>
                </a:lnTo>
                <a:lnTo>
                  <a:pt x="294273" y="317023"/>
                </a:lnTo>
                <a:lnTo>
                  <a:pt x="271235" y="317023"/>
                </a:lnTo>
                <a:lnTo>
                  <a:pt x="266589" y="312598"/>
                </a:lnTo>
                <a:lnTo>
                  <a:pt x="129423" y="175929"/>
                </a:lnTo>
                <a:lnTo>
                  <a:pt x="124998" y="171288"/>
                </a:lnTo>
                <a:lnTo>
                  <a:pt x="124998" y="163982"/>
                </a:lnTo>
                <a:lnTo>
                  <a:pt x="129423" y="159336"/>
                </a:lnTo>
                <a:lnTo>
                  <a:pt x="164418" y="124795"/>
                </a:lnTo>
                <a:lnTo>
                  <a:pt x="148670" y="124795"/>
                </a:lnTo>
                <a:lnTo>
                  <a:pt x="62153" y="38279"/>
                </a:lnTo>
                <a:close/>
              </a:path>
              <a:path w="441960" h="443229">
                <a:moveTo>
                  <a:pt x="341464" y="262822"/>
                </a:moveTo>
                <a:lnTo>
                  <a:pt x="332402" y="264504"/>
                </a:lnTo>
                <a:lnTo>
                  <a:pt x="324405" y="269718"/>
                </a:lnTo>
                <a:lnTo>
                  <a:pt x="283182" y="312598"/>
                </a:lnTo>
                <a:lnTo>
                  <a:pt x="278536" y="317023"/>
                </a:lnTo>
                <a:lnTo>
                  <a:pt x="294273" y="317023"/>
                </a:lnTo>
                <a:lnTo>
                  <a:pt x="309449" y="301227"/>
                </a:lnTo>
                <a:lnTo>
                  <a:pt x="325087" y="301227"/>
                </a:lnTo>
                <a:lnTo>
                  <a:pt x="317114" y="293253"/>
                </a:lnTo>
                <a:lnTo>
                  <a:pt x="336937" y="272659"/>
                </a:lnTo>
                <a:lnTo>
                  <a:pt x="345155" y="272525"/>
                </a:lnTo>
                <a:lnTo>
                  <a:pt x="360918" y="272525"/>
                </a:lnTo>
                <a:lnTo>
                  <a:pt x="358402" y="270008"/>
                </a:lnTo>
                <a:lnTo>
                  <a:pt x="350495" y="264660"/>
                </a:lnTo>
                <a:lnTo>
                  <a:pt x="341464" y="262822"/>
                </a:lnTo>
                <a:close/>
              </a:path>
              <a:path w="441960" h="443229">
                <a:moveTo>
                  <a:pt x="99582" y="11062"/>
                </a:moveTo>
                <a:lnTo>
                  <a:pt x="79091" y="11062"/>
                </a:lnTo>
                <a:lnTo>
                  <a:pt x="82428" y="11200"/>
                </a:lnTo>
                <a:lnTo>
                  <a:pt x="85576" y="12629"/>
                </a:lnTo>
                <a:lnTo>
                  <a:pt x="87895" y="15026"/>
                </a:lnTo>
                <a:lnTo>
                  <a:pt x="164335" y="90912"/>
                </a:lnTo>
                <a:lnTo>
                  <a:pt x="169369" y="95798"/>
                </a:lnTo>
                <a:lnTo>
                  <a:pt x="169499" y="104021"/>
                </a:lnTo>
                <a:lnTo>
                  <a:pt x="164267" y="109409"/>
                </a:lnTo>
                <a:lnTo>
                  <a:pt x="148670" y="124795"/>
                </a:lnTo>
                <a:lnTo>
                  <a:pt x="164418" y="124795"/>
                </a:lnTo>
                <a:lnTo>
                  <a:pt x="172010" y="117300"/>
                </a:lnTo>
                <a:lnTo>
                  <a:pt x="177367" y="109355"/>
                </a:lnTo>
                <a:lnTo>
                  <a:pt x="179195" y="100351"/>
                </a:lnTo>
                <a:lnTo>
                  <a:pt x="177507" y="91285"/>
                </a:lnTo>
                <a:lnTo>
                  <a:pt x="172287" y="83284"/>
                </a:lnTo>
                <a:lnTo>
                  <a:pt x="99582" y="11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124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0F1AB3-293C-44F1-9C38-C6B031A8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4C4BF8-D4D7-45DE-A4E0-7946BB68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A5E88F-79F1-46B8-93E0-CAC574D8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99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11423-5495-73FF-9323-9FCFDA0F0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34AEA1-B27A-1EB4-4ABC-9E321DB7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FF7CAA-F57D-2550-4462-D0013E21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17CB89-0D99-C57C-17E8-4060B7C9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262546-306C-18D2-C8AC-FF2FD81D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43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DF8F2-DA05-437A-921F-71225970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2FFD38-1C05-4BC3-A31F-1AF1770C5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6E8854-56A4-4B45-8B58-133C0DB3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7B623F-3126-465D-B3F4-85FD85FF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DE5EE1-CDA6-4786-9490-E8989881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581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11423-5495-73FF-9323-9FCFDA0F0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34AEA1-B27A-1EB4-4ABC-9E321DB7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FF7CAA-F57D-2550-4462-D0013E21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17CB89-0D99-C57C-17E8-4060B7C9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262546-306C-18D2-C8AC-FF2FD81D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316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7350D-4D08-4BE0-5575-E30A34D5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5EC545-8434-4AD2-D82A-A1057F90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FE249-D822-E7BA-18E3-E8EBD411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583175-1BF5-8C1B-9FD8-0F664FAA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E3F3C9-9026-53EF-4D44-9D07EDF6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679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347E3-6EC3-8B9D-EEBA-E42294CE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1EE2A0-F129-F7E2-F5C5-752B1DE62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62CF11-F5E6-A444-6A46-BD57AA47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ACB705-AEE7-8519-6E26-5CA13606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907A7E-DF6A-8D94-0734-D46A749B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7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B0286-3FB8-A121-92B8-5BEDF99C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BB7EB2-C212-EF81-11DD-5685A904D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63DE91-EE4D-A161-C214-1DC25AB5A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3BFC82-C91C-53E4-BE2E-FB112230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1BAC05-B9F2-5E05-9F82-CAD179FC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8FE6A6-3013-118D-AB7A-A9AC8851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EFE74-AC42-B0DA-F308-87BC1504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92EF0A-23D2-CD68-4E5A-0AF04F43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95D7F3-C4B2-2BD8-3947-B9EE2D8B8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7687BA-7C6C-16FF-C6BC-DDAD0E40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B2B374-A866-E335-7CFD-1C837A049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82FFA4-DD16-1506-32AD-2917436A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CACED57-4A73-CDF9-370F-DF953954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F6C9CF-A554-AD71-D3F5-C041B95C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854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AE441-FD80-A6AC-AAF8-DC725263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FC4EDEA-D611-071F-860F-FFF036B9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D525C5-5AE2-BAFB-12F1-9DC3ECDA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ADF565-2430-C40B-9804-28E56A58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559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6B2145-CE9E-AEB7-7BE0-C80FB671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EB4F7A-9921-7A70-A983-C7A4882F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21E0A6-7EDC-3789-2F7A-AC8CA30E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350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762-A719-54BE-1082-30FE245D1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598DDE-678E-0761-1E23-668AD16BD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F39503-8EC5-E30B-EFE9-D0DA4D5E3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A06229-2E11-8F94-81D4-E26D53F8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681346-443E-F5B8-95DD-5B0BACE0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D30FB-A3B9-4F23-73B4-D34F084F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811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4FD7C-835C-482C-C6FD-0A1118E0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939ED5-F83B-BA8A-AEA2-7912488B5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3A2517-D256-0EBE-8428-5158B886F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07A1C3-0966-8A2C-0FF5-2FA40544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686777-2EBC-2FAD-2041-F32B56AE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254BA4-632F-BCC3-1EA8-4D4A6C0F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711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6A212-FE8E-562A-C306-CF921C65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6C6A70-BC5C-E446-FFF2-7C5C4428D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B735A-C803-D5A6-5357-9E1F683E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AECF2-9851-A353-4E25-9DC99418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F168B8-C7FC-2032-45E8-019993CB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54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02CF4-2F4E-49A8-95D5-432C736E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F927E5-3DCD-4008-AE41-7F4562A48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FE9BD0-9EEE-4784-B1E4-EA686CF8B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2BC0F4-69DB-47CC-B057-FC3B27F4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3B01E1-F1D1-4630-ADFA-6D193809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062AB7-2A5A-4814-88ED-4E888FFB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947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EE5C3D-0D9B-8EFA-13EB-CE0D83545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FCA11B-EC1D-CE34-37CD-48AD7575F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C8E743-8594-D3C3-C586-2FDC80B5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72A7E-5ECB-ADF0-56FA-1998BDE3D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43CA12-0C50-A401-67A4-0DB7EE1A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502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B095D-3E9D-438C-8610-3BD622CE7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7CE999-A70D-4A58-97EE-04E813451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573819-B015-4B20-938F-2C299652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E518BC-4503-455B-A1E3-DD8FC3F6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8BAB9-1D77-42ED-A493-20E29B8D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669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8BD86-AF4A-4D47-A165-A956FD76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88755-0E06-447B-AC85-34477209D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EAD685-AB86-42FB-8B85-4B8F9D66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BAED07-8556-49F8-8782-7E632EC0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198325-9A11-4F7F-965B-2FBFAD11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1060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DF8F2-DA05-437A-921F-71225970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2FFD38-1C05-4BC3-A31F-1AF1770C5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6E8854-56A4-4B45-8B58-133C0DB3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7B623F-3126-465D-B3F4-85FD85FF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DE5EE1-CDA6-4786-9490-E8989881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66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02CF4-2F4E-49A8-95D5-432C736E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F927E5-3DCD-4008-AE41-7F4562A48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FE9BD0-9EEE-4784-B1E4-EA686CF8B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2BC0F4-69DB-47CC-B057-FC3B27F4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3B01E1-F1D1-4630-ADFA-6D193809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062AB7-2A5A-4814-88ED-4E888FFB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464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32AD9-27D1-438E-9B14-0ECF77E3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ADEE38-8783-481B-90BC-409A9445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D2899-227E-4594-AF35-F17B1BFB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165302-D8F3-49B1-900B-6981CF257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D8BC2E-E910-4D2C-9DB9-4593BAC0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EE654A-FC8A-4896-B643-51F91B65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B33A2E-DA1F-43BC-A7DF-53154210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7BAA3C2-FBDC-4938-AA78-D8109B87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608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C8243-8A9A-4BC0-BEFE-DE2C01BB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F9BAA6-8954-4977-B1B8-B498519A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DADD54-3325-4F5B-BCFF-81194974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0BBE74-A947-403A-AB73-3EFF434D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043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0F1AB3-293C-44F1-9C38-C6B031A8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4C4BF8-D4D7-45DE-A4E0-7946BB68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A5E88F-79F1-46B8-93E0-CAC574D8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348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5F8DD-3179-43A9-8DAC-CD0BD3DF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89E63-8CF9-483E-9A6E-94F40DF7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E33B5E-A9D0-43BC-9574-84620306F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B0221-2502-4D33-BE63-B2207340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B95474-7EA1-4EA6-8FF6-3D650FA3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5A42F7-ED8F-4F02-AFF0-963B44A3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262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F5C5C-8900-436F-95FC-F64419EB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116986-BD39-4CDB-B631-80C7FDA85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D5F509-4E54-4CD1-8B3D-EBE029B4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ACFA5-6AFB-4BD6-AB15-0F7F72B7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E9A27-024F-4014-8846-A4D1529C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33682D-C278-4A45-9E56-1B5B97ED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03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32AD9-27D1-438E-9B14-0ECF77E3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ADEE38-8783-481B-90BC-409A9445A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D2899-227E-4594-AF35-F17B1BFB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165302-D8F3-49B1-900B-6981CF257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BD8BC2E-E910-4D2C-9DB9-4593BAC0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EE654A-FC8A-4896-B643-51F91B65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B33A2E-DA1F-43BC-A7DF-53154210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7BAA3C2-FBDC-4938-AA78-D8109B87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1582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8B152-4159-4022-ABE0-9A22B035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266B13-7741-4FC4-BA98-C959A4DDA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634632-906D-4816-9592-31664CB5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6E9CE-4907-4C3D-A54F-76363386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D31291-649E-434C-96EB-B17986DA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377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3EF69E-0721-4A13-948B-2967A854C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9A1972-E8A1-46D4-9F38-B505EBF42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5C89E5-0C97-4715-9A23-971640C1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5B53F-FB19-49D9-B6CD-4AD77845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0AA157-6828-4BDD-9C5E-9EDC154D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73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9480" y="2279091"/>
            <a:ext cx="11014075" cy="1180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27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607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89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2172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0495280" cy="6858000"/>
          </a:xfrm>
          <a:custGeom>
            <a:avLst/>
            <a:gdLst/>
            <a:ahLst/>
            <a:cxnLst/>
            <a:rect l="l" t="t" r="r" b="b"/>
            <a:pathLst>
              <a:path w="10495280" h="6858000">
                <a:moveTo>
                  <a:pt x="8872093" y="0"/>
                </a:moveTo>
                <a:lnTo>
                  <a:pt x="0" y="0"/>
                </a:lnTo>
                <a:lnTo>
                  <a:pt x="0" y="6857999"/>
                </a:lnTo>
                <a:lnTo>
                  <a:pt x="7992364" y="6857999"/>
                </a:lnTo>
                <a:lnTo>
                  <a:pt x="8104124" y="6780598"/>
                </a:lnTo>
                <a:lnTo>
                  <a:pt x="8144192" y="6751000"/>
                </a:lnTo>
                <a:lnTo>
                  <a:pt x="8184160" y="6721058"/>
                </a:lnTo>
                <a:lnTo>
                  <a:pt x="8224040" y="6690793"/>
                </a:lnTo>
                <a:lnTo>
                  <a:pt x="8263845" y="6660226"/>
                </a:lnTo>
                <a:lnTo>
                  <a:pt x="8343278" y="6598263"/>
                </a:lnTo>
                <a:lnTo>
                  <a:pt x="8422561" y="6535331"/>
                </a:lnTo>
                <a:lnTo>
                  <a:pt x="8501792" y="6471590"/>
                </a:lnTo>
                <a:lnTo>
                  <a:pt x="8659611" y="6343166"/>
                </a:lnTo>
                <a:lnTo>
                  <a:pt x="9006086" y="6063157"/>
                </a:lnTo>
                <a:lnTo>
                  <a:pt x="9119210" y="5970730"/>
                </a:lnTo>
                <a:lnTo>
                  <a:pt x="9193640" y="5909059"/>
                </a:lnTo>
                <a:lnTo>
                  <a:pt x="9267150" y="5847222"/>
                </a:lnTo>
                <a:lnTo>
                  <a:pt x="9339628" y="5785114"/>
                </a:lnTo>
                <a:lnTo>
                  <a:pt x="9375445" y="5753925"/>
                </a:lnTo>
                <a:lnTo>
                  <a:pt x="9410961" y="5722630"/>
                </a:lnTo>
                <a:lnTo>
                  <a:pt x="9446163" y="5691214"/>
                </a:lnTo>
                <a:lnTo>
                  <a:pt x="9481037" y="5659664"/>
                </a:lnTo>
                <a:lnTo>
                  <a:pt x="9515568" y="5627969"/>
                </a:lnTo>
                <a:lnTo>
                  <a:pt x="9549742" y="5596113"/>
                </a:lnTo>
                <a:lnTo>
                  <a:pt x="9583546" y="5564085"/>
                </a:lnTo>
                <a:lnTo>
                  <a:pt x="9616965" y="5531870"/>
                </a:lnTo>
                <a:lnTo>
                  <a:pt x="9649986" y="5499457"/>
                </a:lnTo>
                <a:lnTo>
                  <a:pt x="9682593" y="5466831"/>
                </a:lnTo>
                <a:lnTo>
                  <a:pt x="9714774" y="5433980"/>
                </a:lnTo>
                <a:lnTo>
                  <a:pt x="9746514" y="5400890"/>
                </a:lnTo>
                <a:lnTo>
                  <a:pt x="9777799" y="5367549"/>
                </a:lnTo>
                <a:lnTo>
                  <a:pt x="9808615" y="5333942"/>
                </a:lnTo>
                <a:lnTo>
                  <a:pt x="9838947" y="5300058"/>
                </a:lnTo>
                <a:lnTo>
                  <a:pt x="9868783" y="5265883"/>
                </a:lnTo>
                <a:lnTo>
                  <a:pt x="9898107" y="5231403"/>
                </a:lnTo>
                <a:lnTo>
                  <a:pt x="9926906" y="5196606"/>
                </a:lnTo>
                <a:lnTo>
                  <a:pt x="9955165" y="5161478"/>
                </a:lnTo>
                <a:lnTo>
                  <a:pt x="9982871" y="5126007"/>
                </a:lnTo>
                <a:lnTo>
                  <a:pt x="10010010" y="5090179"/>
                </a:lnTo>
                <a:lnTo>
                  <a:pt x="10036566" y="5053981"/>
                </a:lnTo>
                <a:lnTo>
                  <a:pt x="10062528" y="5017399"/>
                </a:lnTo>
                <a:lnTo>
                  <a:pt x="10087879" y="4980422"/>
                </a:lnTo>
                <a:lnTo>
                  <a:pt x="10112607" y="4943035"/>
                </a:lnTo>
                <a:lnTo>
                  <a:pt x="10136697" y="4905226"/>
                </a:lnTo>
                <a:lnTo>
                  <a:pt x="10160135" y="4866981"/>
                </a:lnTo>
                <a:lnTo>
                  <a:pt x="10182907" y="4828287"/>
                </a:lnTo>
                <a:lnTo>
                  <a:pt x="10204999" y="4789131"/>
                </a:lnTo>
                <a:lnTo>
                  <a:pt x="10226397" y="4749500"/>
                </a:lnTo>
                <a:lnTo>
                  <a:pt x="10247087" y="4709381"/>
                </a:lnTo>
                <a:lnTo>
                  <a:pt x="10267054" y="4668760"/>
                </a:lnTo>
                <a:lnTo>
                  <a:pt x="10286286" y="4627625"/>
                </a:lnTo>
                <a:lnTo>
                  <a:pt x="10304767" y="4585962"/>
                </a:lnTo>
                <a:lnTo>
                  <a:pt x="10322483" y="4543759"/>
                </a:lnTo>
                <a:lnTo>
                  <a:pt x="10339421" y="4501001"/>
                </a:lnTo>
                <a:lnTo>
                  <a:pt x="10355567" y="4457676"/>
                </a:lnTo>
                <a:lnTo>
                  <a:pt x="10370906" y="4413772"/>
                </a:lnTo>
                <a:lnTo>
                  <a:pt x="10385424" y="4369273"/>
                </a:lnTo>
                <a:lnTo>
                  <a:pt x="10399107" y="4324169"/>
                </a:lnTo>
                <a:lnTo>
                  <a:pt x="10411942" y="4278444"/>
                </a:lnTo>
                <a:lnTo>
                  <a:pt x="10423914" y="4232087"/>
                </a:lnTo>
                <a:lnTo>
                  <a:pt x="10435009" y="4185084"/>
                </a:lnTo>
                <a:lnTo>
                  <a:pt x="10445213" y="4137422"/>
                </a:lnTo>
                <a:lnTo>
                  <a:pt x="10454512" y="4089087"/>
                </a:lnTo>
                <a:lnTo>
                  <a:pt x="10462891" y="4040067"/>
                </a:lnTo>
                <a:lnTo>
                  <a:pt x="10470338" y="3990349"/>
                </a:lnTo>
                <a:lnTo>
                  <a:pt x="10476837" y="3939919"/>
                </a:lnTo>
                <a:lnTo>
                  <a:pt x="10482375" y="3888764"/>
                </a:lnTo>
                <a:lnTo>
                  <a:pt x="10486938" y="3836871"/>
                </a:lnTo>
                <a:lnTo>
                  <a:pt x="10490511" y="3784228"/>
                </a:lnTo>
                <a:lnTo>
                  <a:pt x="10493081" y="3730820"/>
                </a:lnTo>
                <a:lnTo>
                  <a:pt x="10494633" y="3676634"/>
                </a:lnTo>
                <a:lnTo>
                  <a:pt x="10495153" y="3621658"/>
                </a:lnTo>
                <a:lnTo>
                  <a:pt x="10494910" y="3567153"/>
                </a:lnTo>
                <a:lnTo>
                  <a:pt x="10494180" y="3512812"/>
                </a:lnTo>
                <a:lnTo>
                  <a:pt x="10492964" y="3458642"/>
                </a:lnTo>
                <a:lnTo>
                  <a:pt x="10491264" y="3404645"/>
                </a:lnTo>
                <a:lnTo>
                  <a:pt x="10489081" y="3350826"/>
                </a:lnTo>
                <a:lnTo>
                  <a:pt x="10486417" y="3297190"/>
                </a:lnTo>
                <a:lnTo>
                  <a:pt x="10483272" y="3243739"/>
                </a:lnTo>
                <a:lnTo>
                  <a:pt x="10479648" y="3190480"/>
                </a:lnTo>
                <a:lnTo>
                  <a:pt x="10475545" y="3137414"/>
                </a:lnTo>
                <a:lnTo>
                  <a:pt x="10470966" y="3084548"/>
                </a:lnTo>
                <a:lnTo>
                  <a:pt x="10465911" y="3031884"/>
                </a:lnTo>
                <a:lnTo>
                  <a:pt x="10460382" y="2979428"/>
                </a:lnTo>
                <a:lnTo>
                  <a:pt x="10454379" y="2927182"/>
                </a:lnTo>
                <a:lnTo>
                  <a:pt x="10447905" y="2875152"/>
                </a:lnTo>
                <a:lnTo>
                  <a:pt x="10440960" y="2823341"/>
                </a:lnTo>
                <a:lnTo>
                  <a:pt x="10433545" y="2771754"/>
                </a:lnTo>
                <a:lnTo>
                  <a:pt x="10425662" y="2720394"/>
                </a:lnTo>
                <a:lnTo>
                  <a:pt x="10417311" y="2669267"/>
                </a:lnTo>
                <a:lnTo>
                  <a:pt x="10408495" y="2618375"/>
                </a:lnTo>
                <a:lnTo>
                  <a:pt x="10399214" y="2567723"/>
                </a:lnTo>
                <a:lnTo>
                  <a:pt x="10389470" y="2517316"/>
                </a:lnTo>
                <a:lnTo>
                  <a:pt x="10379263" y="2467157"/>
                </a:lnTo>
                <a:lnTo>
                  <a:pt x="10368595" y="2417251"/>
                </a:lnTo>
                <a:lnTo>
                  <a:pt x="10357468" y="2367601"/>
                </a:lnTo>
                <a:lnTo>
                  <a:pt x="10345882" y="2318212"/>
                </a:lnTo>
                <a:lnTo>
                  <a:pt x="10333838" y="2269089"/>
                </a:lnTo>
                <a:lnTo>
                  <a:pt x="10321338" y="2220234"/>
                </a:lnTo>
                <a:lnTo>
                  <a:pt x="10308384" y="2171652"/>
                </a:lnTo>
                <a:lnTo>
                  <a:pt x="10294975" y="2123348"/>
                </a:lnTo>
                <a:lnTo>
                  <a:pt x="10281114" y="2075326"/>
                </a:lnTo>
                <a:lnTo>
                  <a:pt x="10266802" y="2027589"/>
                </a:lnTo>
                <a:lnTo>
                  <a:pt x="10252039" y="1980142"/>
                </a:lnTo>
                <a:lnTo>
                  <a:pt x="10236828" y="1932989"/>
                </a:lnTo>
                <a:lnTo>
                  <a:pt x="10221169" y="1886134"/>
                </a:lnTo>
                <a:lnTo>
                  <a:pt x="10205064" y="1839581"/>
                </a:lnTo>
                <a:lnTo>
                  <a:pt x="10188513" y="1793335"/>
                </a:lnTo>
                <a:lnTo>
                  <a:pt x="10171518" y="1747399"/>
                </a:lnTo>
                <a:lnTo>
                  <a:pt x="10154081" y="1701778"/>
                </a:lnTo>
                <a:lnTo>
                  <a:pt x="10136202" y="1656476"/>
                </a:lnTo>
                <a:lnTo>
                  <a:pt x="10117882" y="1611496"/>
                </a:lnTo>
                <a:lnTo>
                  <a:pt x="10099124" y="1566844"/>
                </a:lnTo>
                <a:lnTo>
                  <a:pt x="10079927" y="1522523"/>
                </a:lnTo>
                <a:lnTo>
                  <a:pt x="10060294" y="1478537"/>
                </a:lnTo>
                <a:lnTo>
                  <a:pt x="10040225" y="1434891"/>
                </a:lnTo>
                <a:lnTo>
                  <a:pt x="10019722" y="1391589"/>
                </a:lnTo>
                <a:lnTo>
                  <a:pt x="9998786" y="1348634"/>
                </a:lnTo>
                <a:lnTo>
                  <a:pt x="9977418" y="1306031"/>
                </a:lnTo>
                <a:lnTo>
                  <a:pt x="9955619" y="1263785"/>
                </a:lnTo>
                <a:lnTo>
                  <a:pt x="9933391" y="1221898"/>
                </a:lnTo>
                <a:lnTo>
                  <a:pt x="9910735" y="1180376"/>
                </a:lnTo>
                <a:lnTo>
                  <a:pt x="9887651" y="1139222"/>
                </a:lnTo>
                <a:lnTo>
                  <a:pt x="9864142" y="1098441"/>
                </a:lnTo>
                <a:lnTo>
                  <a:pt x="9840209" y="1058037"/>
                </a:lnTo>
                <a:lnTo>
                  <a:pt x="9815852" y="1018014"/>
                </a:lnTo>
                <a:lnTo>
                  <a:pt x="9791072" y="978376"/>
                </a:lnTo>
                <a:lnTo>
                  <a:pt x="9765872" y="939127"/>
                </a:lnTo>
                <a:lnTo>
                  <a:pt x="9740253" y="900271"/>
                </a:lnTo>
                <a:lnTo>
                  <a:pt x="9714215" y="861813"/>
                </a:lnTo>
                <a:lnTo>
                  <a:pt x="9687759" y="823757"/>
                </a:lnTo>
                <a:lnTo>
                  <a:pt x="9660888" y="786106"/>
                </a:lnTo>
                <a:lnTo>
                  <a:pt x="9633601" y="748865"/>
                </a:lnTo>
                <a:lnTo>
                  <a:pt x="9605901" y="712038"/>
                </a:lnTo>
                <a:lnTo>
                  <a:pt x="9577789" y="675630"/>
                </a:lnTo>
                <a:lnTo>
                  <a:pt x="9549265" y="639643"/>
                </a:lnTo>
                <a:lnTo>
                  <a:pt x="9520332" y="604084"/>
                </a:lnTo>
                <a:lnTo>
                  <a:pt x="9490989" y="568954"/>
                </a:lnTo>
                <a:lnTo>
                  <a:pt x="9461240" y="534260"/>
                </a:lnTo>
                <a:lnTo>
                  <a:pt x="9431084" y="500004"/>
                </a:lnTo>
                <a:lnTo>
                  <a:pt x="9400522" y="466192"/>
                </a:lnTo>
                <a:lnTo>
                  <a:pt x="9369557" y="432827"/>
                </a:lnTo>
                <a:lnTo>
                  <a:pt x="9338189" y="399913"/>
                </a:lnTo>
                <a:lnTo>
                  <a:pt x="9306420" y="367454"/>
                </a:lnTo>
                <a:lnTo>
                  <a:pt x="9274251" y="335455"/>
                </a:lnTo>
                <a:lnTo>
                  <a:pt x="9241682" y="303920"/>
                </a:lnTo>
                <a:lnTo>
                  <a:pt x="9208716" y="272853"/>
                </a:lnTo>
                <a:lnTo>
                  <a:pt x="9175353" y="242258"/>
                </a:lnTo>
                <a:lnTo>
                  <a:pt x="9141595" y="212139"/>
                </a:lnTo>
                <a:lnTo>
                  <a:pt x="9107442" y="182500"/>
                </a:lnTo>
                <a:lnTo>
                  <a:pt x="9072897" y="153345"/>
                </a:lnTo>
                <a:lnTo>
                  <a:pt x="9037960" y="124680"/>
                </a:lnTo>
                <a:lnTo>
                  <a:pt x="9002632" y="96507"/>
                </a:lnTo>
                <a:lnTo>
                  <a:pt x="8966915" y="68831"/>
                </a:lnTo>
                <a:lnTo>
                  <a:pt x="8930810" y="41655"/>
                </a:lnTo>
                <a:lnTo>
                  <a:pt x="8894318" y="14985"/>
                </a:lnTo>
                <a:lnTo>
                  <a:pt x="887209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85912" y="0"/>
            <a:ext cx="2741930" cy="6858000"/>
          </a:xfrm>
          <a:custGeom>
            <a:avLst/>
            <a:gdLst/>
            <a:ahLst/>
            <a:cxnLst/>
            <a:rect l="l" t="t" r="r" b="b"/>
            <a:pathLst>
              <a:path w="2741929" h="6858000">
                <a:moveTo>
                  <a:pt x="2536444" y="3621659"/>
                </a:moveTo>
                <a:lnTo>
                  <a:pt x="2536190" y="3567163"/>
                </a:lnTo>
                <a:lnTo>
                  <a:pt x="2535466" y="3512820"/>
                </a:lnTo>
                <a:lnTo>
                  <a:pt x="2534247" y="3458654"/>
                </a:lnTo>
                <a:lnTo>
                  <a:pt x="2532545" y="3404654"/>
                </a:lnTo>
                <a:lnTo>
                  <a:pt x="2530360" y="3350831"/>
                </a:lnTo>
                <a:lnTo>
                  <a:pt x="2527706" y="3297199"/>
                </a:lnTo>
                <a:lnTo>
                  <a:pt x="2524556" y="3243745"/>
                </a:lnTo>
                <a:lnTo>
                  <a:pt x="2520937" y="3190481"/>
                </a:lnTo>
                <a:lnTo>
                  <a:pt x="2516835" y="3137420"/>
                </a:lnTo>
                <a:lnTo>
                  <a:pt x="2512250" y="3084550"/>
                </a:lnTo>
                <a:lnTo>
                  <a:pt x="2507196" y="3031896"/>
                </a:lnTo>
                <a:lnTo>
                  <a:pt x="2501671" y="2979432"/>
                </a:lnTo>
                <a:lnTo>
                  <a:pt x="2495664" y="2927185"/>
                </a:lnTo>
                <a:lnTo>
                  <a:pt x="2489187" y="2875153"/>
                </a:lnTo>
                <a:lnTo>
                  <a:pt x="2482240" y="2823349"/>
                </a:lnTo>
                <a:lnTo>
                  <a:pt x="2474823" y="2771762"/>
                </a:lnTo>
                <a:lnTo>
                  <a:pt x="2466949" y="2720403"/>
                </a:lnTo>
                <a:lnTo>
                  <a:pt x="2458593" y="2669273"/>
                </a:lnTo>
                <a:lnTo>
                  <a:pt x="2449779" y="2618384"/>
                </a:lnTo>
                <a:lnTo>
                  <a:pt x="2440495" y="2567724"/>
                </a:lnTo>
                <a:lnTo>
                  <a:pt x="2430754" y="2517317"/>
                </a:lnTo>
                <a:lnTo>
                  <a:pt x="2420543" y="2467165"/>
                </a:lnTo>
                <a:lnTo>
                  <a:pt x="2409875" y="2417254"/>
                </a:lnTo>
                <a:lnTo>
                  <a:pt x="2398750" y="2367610"/>
                </a:lnTo>
                <a:lnTo>
                  <a:pt x="2387168" y="2318220"/>
                </a:lnTo>
                <a:lnTo>
                  <a:pt x="2375116" y="2269096"/>
                </a:lnTo>
                <a:lnTo>
                  <a:pt x="2362619" y="2220239"/>
                </a:lnTo>
                <a:lnTo>
                  <a:pt x="2349665" y="2171662"/>
                </a:lnTo>
                <a:lnTo>
                  <a:pt x="2336254" y="2123351"/>
                </a:lnTo>
                <a:lnTo>
                  <a:pt x="2322398" y="2075332"/>
                </a:lnTo>
                <a:lnTo>
                  <a:pt x="2308085" y="2027593"/>
                </a:lnTo>
                <a:lnTo>
                  <a:pt x="2293328" y="1980145"/>
                </a:lnTo>
                <a:lnTo>
                  <a:pt x="2278113" y="1932990"/>
                </a:lnTo>
                <a:lnTo>
                  <a:pt x="2262454" y="1886140"/>
                </a:lnTo>
                <a:lnTo>
                  <a:pt x="2246350" y="1839582"/>
                </a:lnTo>
                <a:lnTo>
                  <a:pt x="2229802" y="1793341"/>
                </a:lnTo>
                <a:lnTo>
                  <a:pt x="2212797" y="1747405"/>
                </a:lnTo>
                <a:lnTo>
                  <a:pt x="2195360" y="1701787"/>
                </a:lnTo>
                <a:lnTo>
                  <a:pt x="2177491" y="1656486"/>
                </a:lnTo>
                <a:lnTo>
                  <a:pt x="2159165" y="1611503"/>
                </a:lnTo>
                <a:lnTo>
                  <a:pt x="2140407" y="1566849"/>
                </a:lnTo>
                <a:lnTo>
                  <a:pt x="2121217" y="1522526"/>
                </a:lnTo>
                <a:lnTo>
                  <a:pt x="2101583" y="1478546"/>
                </a:lnTo>
                <a:lnTo>
                  <a:pt x="2081504" y="1434896"/>
                </a:lnTo>
                <a:lnTo>
                  <a:pt x="2061006" y="1391589"/>
                </a:lnTo>
                <a:lnTo>
                  <a:pt x="2040064" y="1348638"/>
                </a:lnTo>
                <a:lnTo>
                  <a:pt x="2018703" y="1306042"/>
                </a:lnTo>
                <a:lnTo>
                  <a:pt x="1996897" y="1263789"/>
                </a:lnTo>
                <a:lnTo>
                  <a:pt x="1974672" y="1221905"/>
                </a:lnTo>
                <a:lnTo>
                  <a:pt x="1952015" y="1180388"/>
                </a:lnTo>
                <a:lnTo>
                  <a:pt x="1928939" y="1139228"/>
                </a:lnTo>
                <a:lnTo>
                  <a:pt x="1905431" y="1098448"/>
                </a:lnTo>
                <a:lnTo>
                  <a:pt x="1881492" y="1058049"/>
                </a:lnTo>
                <a:lnTo>
                  <a:pt x="1857133" y="1018019"/>
                </a:lnTo>
                <a:lnTo>
                  <a:pt x="1832356" y="978382"/>
                </a:lnTo>
                <a:lnTo>
                  <a:pt x="1807159" y="939139"/>
                </a:lnTo>
                <a:lnTo>
                  <a:pt x="1781530" y="900277"/>
                </a:lnTo>
                <a:lnTo>
                  <a:pt x="1755495" y="861822"/>
                </a:lnTo>
                <a:lnTo>
                  <a:pt x="1729041" y="823760"/>
                </a:lnTo>
                <a:lnTo>
                  <a:pt x="1702168" y="786117"/>
                </a:lnTo>
                <a:lnTo>
                  <a:pt x="1674888" y="748868"/>
                </a:lnTo>
                <a:lnTo>
                  <a:pt x="1647190" y="712050"/>
                </a:lnTo>
                <a:lnTo>
                  <a:pt x="1619072" y="675640"/>
                </a:lnTo>
                <a:lnTo>
                  <a:pt x="1590548" y="639648"/>
                </a:lnTo>
                <a:lnTo>
                  <a:pt x="1561617" y="604088"/>
                </a:lnTo>
                <a:lnTo>
                  <a:pt x="1532267" y="568960"/>
                </a:lnTo>
                <a:lnTo>
                  <a:pt x="1502524" y="534263"/>
                </a:lnTo>
                <a:lnTo>
                  <a:pt x="1472361" y="500011"/>
                </a:lnTo>
                <a:lnTo>
                  <a:pt x="1441805" y="466204"/>
                </a:lnTo>
                <a:lnTo>
                  <a:pt x="1410843" y="432828"/>
                </a:lnTo>
                <a:lnTo>
                  <a:pt x="1379474" y="399923"/>
                </a:lnTo>
                <a:lnTo>
                  <a:pt x="1347698" y="367461"/>
                </a:lnTo>
                <a:lnTo>
                  <a:pt x="1315529" y="335457"/>
                </a:lnTo>
                <a:lnTo>
                  <a:pt x="1282966" y="303923"/>
                </a:lnTo>
                <a:lnTo>
                  <a:pt x="1249997" y="272859"/>
                </a:lnTo>
                <a:lnTo>
                  <a:pt x="1216634" y="242265"/>
                </a:lnTo>
                <a:lnTo>
                  <a:pt x="1182878" y="212140"/>
                </a:lnTo>
                <a:lnTo>
                  <a:pt x="1148727" y="182511"/>
                </a:lnTo>
                <a:lnTo>
                  <a:pt x="1114183" y="153352"/>
                </a:lnTo>
                <a:lnTo>
                  <a:pt x="1079246" y="124688"/>
                </a:lnTo>
                <a:lnTo>
                  <a:pt x="1043914" y="96507"/>
                </a:lnTo>
                <a:lnTo>
                  <a:pt x="1008202" y="68834"/>
                </a:lnTo>
                <a:lnTo>
                  <a:pt x="972096" y="41656"/>
                </a:lnTo>
                <a:lnTo>
                  <a:pt x="935609" y="14986"/>
                </a:lnTo>
                <a:lnTo>
                  <a:pt x="913511" y="0"/>
                </a:lnTo>
                <a:lnTo>
                  <a:pt x="879729" y="0"/>
                </a:lnTo>
                <a:lnTo>
                  <a:pt x="901954" y="14986"/>
                </a:lnTo>
                <a:lnTo>
                  <a:pt x="938441" y="41656"/>
                </a:lnTo>
                <a:lnTo>
                  <a:pt x="974547" y="68834"/>
                </a:lnTo>
                <a:lnTo>
                  <a:pt x="1010259" y="96507"/>
                </a:lnTo>
                <a:lnTo>
                  <a:pt x="1045591" y="124688"/>
                </a:lnTo>
                <a:lnTo>
                  <a:pt x="1080528" y="153352"/>
                </a:lnTo>
                <a:lnTo>
                  <a:pt x="1115072" y="182511"/>
                </a:lnTo>
                <a:lnTo>
                  <a:pt x="1149223" y="212140"/>
                </a:lnTo>
                <a:lnTo>
                  <a:pt x="1182979" y="242265"/>
                </a:lnTo>
                <a:lnTo>
                  <a:pt x="1216342" y="272859"/>
                </a:lnTo>
                <a:lnTo>
                  <a:pt x="1249311" y="303923"/>
                </a:lnTo>
                <a:lnTo>
                  <a:pt x="1281874" y="335457"/>
                </a:lnTo>
                <a:lnTo>
                  <a:pt x="1314043" y="367461"/>
                </a:lnTo>
                <a:lnTo>
                  <a:pt x="1345819" y="399923"/>
                </a:lnTo>
                <a:lnTo>
                  <a:pt x="1377188" y="432828"/>
                </a:lnTo>
                <a:lnTo>
                  <a:pt x="1408150" y="466204"/>
                </a:lnTo>
                <a:lnTo>
                  <a:pt x="1438706" y="500011"/>
                </a:lnTo>
                <a:lnTo>
                  <a:pt x="1468869" y="534263"/>
                </a:lnTo>
                <a:lnTo>
                  <a:pt x="1498612" y="568960"/>
                </a:lnTo>
                <a:lnTo>
                  <a:pt x="1527962" y="604088"/>
                </a:lnTo>
                <a:lnTo>
                  <a:pt x="1556893" y="639648"/>
                </a:lnTo>
                <a:lnTo>
                  <a:pt x="1585417" y="675640"/>
                </a:lnTo>
                <a:lnTo>
                  <a:pt x="1613535" y="712050"/>
                </a:lnTo>
                <a:lnTo>
                  <a:pt x="1641233" y="748868"/>
                </a:lnTo>
                <a:lnTo>
                  <a:pt x="1668513" y="786117"/>
                </a:lnTo>
                <a:lnTo>
                  <a:pt x="1695386" y="823760"/>
                </a:lnTo>
                <a:lnTo>
                  <a:pt x="1721840" y="861822"/>
                </a:lnTo>
                <a:lnTo>
                  <a:pt x="1747875" y="900277"/>
                </a:lnTo>
                <a:lnTo>
                  <a:pt x="1773504" y="939139"/>
                </a:lnTo>
                <a:lnTo>
                  <a:pt x="1798701" y="978382"/>
                </a:lnTo>
                <a:lnTo>
                  <a:pt x="1823478" y="1018019"/>
                </a:lnTo>
                <a:lnTo>
                  <a:pt x="1847837" y="1058049"/>
                </a:lnTo>
                <a:lnTo>
                  <a:pt x="1871776" y="1098448"/>
                </a:lnTo>
                <a:lnTo>
                  <a:pt x="1895284" y="1139228"/>
                </a:lnTo>
                <a:lnTo>
                  <a:pt x="1918360" y="1180388"/>
                </a:lnTo>
                <a:lnTo>
                  <a:pt x="1941017" y="1221905"/>
                </a:lnTo>
                <a:lnTo>
                  <a:pt x="1963242" y="1263789"/>
                </a:lnTo>
                <a:lnTo>
                  <a:pt x="1985048" y="1306042"/>
                </a:lnTo>
                <a:lnTo>
                  <a:pt x="2006409" y="1348638"/>
                </a:lnTo>
                <a:lnTo>
                  <a:pt x="2027351" y="1391589"/>
                </a:lnTo>
                <a:lnTo>
                  <a:pt x="2047849" y="1434896"/>
                </a:lnTo>
                <a:lnTo>
                  <a:pt x="2067928" y="1478546"/>
                </a:lnTo>
                <a:lnTo>
                  <a:pt x="2087549" y="1522526"/>
                </a:lnTo>
                <a:lnTo>
                  <a:pt x="2106752" y="1566849"/>
                </a:lnTo>
                <a:lnTo>
                  <a:pt x="2125510" y="1611503"/>
                </a:lnTo>
                <a:lnTo>
                  <a:pt x="2143836" y="1656486"/>
                </a:lnTo>
                <a:lnTo>
                  <a:pt x="2161705" y="1701787"/>
                </a:lnTo>
                <a:lnTo>
                  <a:pt x="2179142" y="1747405"/>
                </a:lnTo>
                <a:lnTo>
                  <a:pt x="2196147" y="1793341"/>
                </a:lnTo>
                <a:lnTo>
                  <a:pt x="2212695" y="1839582"/>
                </a:lnTo>
                <a:lnTo>
                  <a:pt x="2228799" y="1886140"/>
                </a:lnTo>
                <a:lnTo>
                  <a:pt x="2244458" y="1932990"/>
                </a:lnTo>
                <a:lnTo>
                  <a:pt x="2259673" y="1980145"/>
                </a:lnTo>
                <a:lnTo>
                  <a:pt x="2274430" y="2027593"/>
                </a:lnTo>
                <a:lnTo>
                  <a:pt x="2288743" y="2075332"/>
                </a:lnTo>
                <a:lnTo>
                  <a:pt x="2302599" y="2123351"/>
                </a:lnTo>
                <a:lnTo>
                  <a:pt x="2316010" y="2171662"/>
                </a:lnTo>
                <a:lnTo>
                  <a:pt x="2328964" y="2220239"/>
                </a:lnTo>
                <a:lnTo>
                  <a:pt x="2341461" y="2269096"/>
                </a:lnTo>
                <a:lnTo>
                  <a:pt x="2353513" y="2318220"/>
                </a:lnTo>
                <a:lnTo>
                  <a:pt x="2365095" y="2367610"/>
                </a:lnTo>
                <a:lnTo>
                  <a:pt x="2376220" y="2417254"/>
                </a:lnTo>
                <a:lnTo>
                  <a:pt x="2386888" y="2467165"/>
                </a:lnTo>
                <a:lnTo>
                  <a:pt x="2397099" y="2517317"/>
                </a:lnTo>
                <a:lnTo>
                  <a:pt x="2406840" y="2567724"/>
                </a:lnTo>
                <a:lnTo>
                  <a:pt x="2416124" y="2618384"/>
                </a:lnTo>
                <a:lnTo>
                  <a:pt x="2424938" y="2669273"/>
                </a:lnTo>
                <a:lnTo>
                  <a:pt x="2433294" y="2720403"/>
                </a:lnTo>
                <a:lnTo>
                  <a:pt x="2441168" y="2771762"/>
                </a:lnTo>
                <a:lnTo>
                  <a:pt x="2448585" y="2823349"/>
                </a:lnTo>
                <a:lnTo>
                  <a:pt x="2455532" y="2875153"/>
                </a:lnTo>
                <a:lnTo>
                  <a:pt x="2462009" y="2927185"/>
                </a:lnTo>
                <a:lnTo>
                  <a:pt x="2468016" y="2979432"/>
                </a:lnTo>
                <a:lnTo>
                  <a:pt x="2473541" y="3031896"/>
                </a:lnTo>
                <a:lnTo>
                  <a:pt x="2478595" y="3084550"/>
                </a:lnTo>
                <a:lnTo>
                  <a:pt x="2483180" y="3137420"/>
                </a:lnTo>
                <a:lnTo>
                  <a:pt x="2487282" y="3190481"/>
                </a:lnTo>
                <a:lnTo>
                  <a:pt x="2490901" y="3243745"/>
                </a:lnTo>
                <a:lnTo>
                  <a:pt x="2494051" y="3297199"/>
                </a:lnTo>
                <a:lnTo>
                  <a:pt x="2496705" y="3350831"/>
                </a:lnTo>
                <a:lnTo>
                  <a:pt x="2498890" y="3404654"/>
                </a:lnTo>
                <a:lnTo>
                  <a:pt x="2500592" y="3458654"/>
                </a:lnTo>
                <a:lnTo>
                  <a:pt x="2501811" y="3512820"/>
                </a:lnTo>
                <a:lnTo>
                  <a:pt x="2502535" y="3567163"/>
                </a:lnTo>
                <a:lnTo>
                  <a:pt x="2502789" y="3621659"/>
                </a:lnTo>
                <a:lnTo>
                  <a:pt x="2502268" y="3676637"/>
                </a:lnTo>
                <a:lnTo>
                  <a:pt x="2500706" y="3730828"/>
                </a:lnTo>
                <a:lnTo>
                  <a:pt x="2498140" y="3784231"/>
                </a:lnTo>
                <a:lnTo>
                  <a:pt x="2494572" y="3836873"/>
                </a:lnTo>
                <a:lnTo>
                  <a:pt x="2490000" y="3888765"/>
                </a:lnTo>
                <a:lnTo>
                  <a:pt x="2484463" y="3939921"/>
                </a:lnTo>
                <a:lnTo>
                  <a:pt x="2477973" y="3990352"/>
                </a:lnTo>
                <a:lnTo>
                  <a:pt x="2470518" y="4040073"/>
                </a:lnTo>
                <a:lnTo>
                  <a:pt x="2462136" y="4089095"/>
                </a:lnTo>
                <a:lnTo>
                  <a:pt x="2452840" y="4137431"/>
                </a:lnTo>
                <a:lnTo>
                  <a:pt x="2442641" y="4185094"/>
                </a:lnTo>
                <a:lnTo>
                  <a:pt x="2431542" y="4232097"/>
                </a:lnTo>
                <a:lnTo>
                  <a:pt x="2419566" y="4278452"/>
                </a:lnTo>
                <a:lnTo>
                  <a:pt x="2406739" y="4324172"/>
                </a:lnTo>
                <a:lnTo>
                  <a:pt x="2393048" y="4369282"/>
                </a:lnTo>
                <a:lnTo>
                  <a:pt x="2378532" y="4413783"/>
                </a:lnTo>
                <a:lnTo>
                  <a:pt x="2363190" y="4457687"/>
                </a:lnTo>
                <a:lnTo>
                  <a:pt x="2347049" y="4501007"/>
                </a:lnTo>
                <a:lnTo>
                  <a:pt x="2330107" y="4543768"/>
                </a:lnTo>
                <a:lnTo>
                  <a:pt x="2312390" y="4585970"/>
                </a:lnTo>
                <a:lnTo>
                  <a:pt x="2293912" y="4627626"/>
                </a:lnTo>
                <a:lnTo>
                  <a:pt x="2274684" y="4668761"/>
                </a:lnTo>
                <a:lnTo>
                  <a:pt x="2254720" y="4709388"/>
                </a:lnTo>
                <a:lnTo>
                  <a:pt x="2234031" y="4749508"/>
                </a:lnTo>
                <a:lnTo>
                  <a:pt x="2212632" y="4789132"/>
                </a:lnTo>
                <a:lnTo>
                  <a:pt x="2190534" y="4828298"/>
                </a:lnTo>
                <a:lnTo>
                  <a:pt x="2167763" y="4866983"/>
                </a:lnTo>
                <a:lnTo>
                  <a:pt x="2144331" y="4905235"/>
                </a:lnTo>
                <a:lnTo>
                  <a:pt x="2120239" y="4943043"/>
                </a:lnTo>
                <a:lnTo>
                  <a:pt x="2095512" y="4980432"/>
                </a:lnTo>
                <a:lnTo>
                  <a:pt x="2070150" y="5017401"/>
                </a:lnTo>
                <a:lnTo>
                  <a:pt x="2044192" y="5053990"/>
                </a:lnTo>
                <a:lnTo>
                  <a:pt x="2017636" y="5090185"/>
                </a:lnTo>
                <a:lnTo>
                  <a:pt x="1990496" y="5126012"/>
                </a:lnTo>
                <a:lnTo>
                  <a:pt x="1962797" y="5161483"/>
                </a:lnTo>
                <a:lnTo>
                  <a:pt x="1934540" y="5196611"/>
                </a:lnTo>
                <a:lnTo>
                  <a:pt x="1905736" y="5231409"/>
                </a:lnTo>
                <a:lnTo>
                  <a:pt x="1876412" y="5265890"/>
                </a:lnTo>
                <a:lnTo>
                  <a:pt x="1846580" y="5300065"/>
                </a:lnTo>
                <a:lnTo>
                  <a:pt x="1816239" y="5333949"/>
                </a:lnTo>
                <a:lnTo>
                  <a:pt x="1785429" y="5367553"/>
                </a:lnTo>
                <a:lnTo>
                  <a:pt x="1754149" y="5400891"/>
                </a:lnTo>
                <a:lnTo>
                  <a:pt x="1722399" y="5433987"/>
                </a:lnTo>
                <a:lnTo>
                  <a:pt x="1690217" y="5466842"/>
                </a:lnTo>
                <a:lnTo>
                  <a:pt x="1657616" y="5499468"/>
                </a:lnTo>
                <a:lnTo>
                  <a:pt x="1624596" y="5531878"/>
                </a:lnTo>
                <a:lnTo>
                  <a:pt x="1591170" y="5564086"/>
                </a:lnTo>
                <a:lnTo>
                  <a:pt x="1557375" y="5596115"/>
                </a:lnTo>
                <a:lnTo>
                  <a:pt x="1523199" y="5627979"/>
                </a:lnTo>
                <a:lnTo>
                  <a:pt x="1488668" y="5659666"/>
                </a:lnTo>
                <a:lnTo>
                  <a:pt x="1453794" y="5691225"/>
                </a:lnTo>
                <a:lnTo>
                  <a:pt x="1418590" y="5722632"/>
                </a:lnTo>
                <a:lnTo>
                  <a:pt x="1383068" y="5753938"/>
                </a:lnTo>
                <a:lnTo>
                  <a:pt x="1347254" y="5785116"/>
                </a:lnTo>
                <a:lnTo>
                  <a:pt x="1274775" y="5847232"/>
                </a:lnTo>
                <a:lnTo>
                  <a:pt x="1201267" y="5909068"/>
                </a:lnTo>
                <a:lnTo>
                  <a:pt x="1126832" y="5970740"/>
                </a:lnTo>
                <a:lnTo>
                  <a:pt x="1013714" y="6063158"/>
                </a:lnTo>
                <a:lnTo>
                  <a:pt x="744829" y="6280289"/>
                </a:lnTo>
                <a:lnTo>
                  <a:pt x="549046" y="6439471"/>
                </a:lnTo>
                <a:lnTo>
                  <a:pt x="430187" y="6535344"/>
                </a:lnTo>
                <a:lnTo>
                  <a:pt x="350913" y="6598272"/>
                </a:lnTo>
                <a:lnTo>
                  <a:pt x="271475" y="6660235"/>
                </a:lnTo>
                <a:lnTo>
                  <a:pt x="231673" y="6690804"/>
                </a:lnTo>
                <a:lnTo>
                  <a:pt x="191795" y="6721068"/>
                </a:lnTo>
                <a:lnTo>
                  <a:pt x="151815" y="6751002"/>
                </a:lnTo>
                <a:lnTo>
                  <a:pt x="111760" y="6780606"/>
                </a:lnTo>
                <a:lnTo>
                  <a:pt x="0" y="6858000"/>
                </a:lnTo>
                <a:lnTo>
                  <a:pt x="33782" y="6858000"/>
                </a:lnTo>
                <a:lnTo>
                  <a:pt x="145542" y="6780606"/>
                </a:lnTo>
                <a:lnTo>
                  <a:pt x="185572" y="6751002"/>
                </a:lnTo>
                <a:lnTo>
                  <a:pt x="225526" y="6721068"/>
                </a:lnTo>
                <a:lnTo>
                  <a:pt x="265379" y="6690804"/>
                </a:lnTo>
                <a:lnTo>
                  <a:pt x="305181" y="6660235"/>
                </a:lnTo>
                <a:lnTo>
                  <a:pt x="384594" y="6598272"/>
                </a:lnTo>
                <a:lnTo>
                  <a:pt x="463880" y="6535344"/>
                </a:lnTo>
                <a:lnTo>
                  <a:pt x="543140" y="6471602"/>
                </a:lnTo>
                <a:lnTo>
                  <a:pt x="701027" y="6343167"/>
                </a:lnTo>
                <a:lnTo>
                  <a:pt x="1047496" y="6063158"/>
                </a:lnTo>
                <a:lnTo>
                  <a:pt x="1160614" y="5970740"/>
                </a:lnTo>
                <a:lnTo>
                  <a:pt x="1235036" y="5909068"/>
                </a:lnTo>
                <a:lnTo>
                  <a:pt x="1308544" y="5847232"/>
                </a:lnTo>
                <a:lnTo>
                  <a:pt x="1381023" y="5785116"/>
                </a:lnTo>
                <a:lnTo>
                  <a:pt x="1416837" y="5753938"/>
                </a:lnTo>
                <a:lnTo>
                  <a:pt x="1452346" y="5722632"/>
                </a:lnTo>
                <a:lnTo>
                  <a:pt x="1487551" y="5691225"/>
                </a:lnTo>
                <a:lnTo>
                  <a:pt x="1522412" y="5659666"/>
                </a:lnTo>
                <a:lnTo>
                  <a:pt x="1556943" y="5627979"/>
                </a:lnTo>
                <a:lnTo>
                  <a:pt x="1591119" y="5596115"/>
                </a:lnTo>
                <a:lnTo>
                  <a:pt x="1624914" y="5564086"/>
                </a:lnTo>
                <a:lnTo>
                  <a:pt x="1658340" y="5531878"/>
                </a:lnTo>
                <a:lnTo>
                  <a:pt x="1691360" y="5499468"/>
                </a:lnTo>
                <a:lnTo>
                  <a:pt x="1723961" y="5466842"/>
                </a:lnTo>
                <a:lnTo>
                  <a:pt x="1756143" y="5433987"/>
                </a:lnTo>
                <a:lnTo>
                  <a:pt x="1787880" y="5400891"/>
                </a:lnTo>
                <a:lnTo>
                  <a:pt x="1819160" y="5367553"/>
                </a:lnTo>
                <a:lnTo>
                  <a:pt x="1849970" y="5333949"/>
                </a:lnTo>
                <a:lnTo>
                  <a:pt x="1880298" y="5300065"/>
                </a:lnTo>
                <a:lnTo>
                  <a:pt x="1910130" y="5265890"/>
                </a:lnTo>
                <a:lnTo>
                  <a:pt x="1939455" y="5231409"/>
                </a:lnTo>
                <a:lnTo>
                  <a:pt x="1968246" y="5196611"/>
                </a:lnTo>
                <a:lnTo>
                  <a:pt x="1996503" y="5161483"/>
                </a:lnTo>
                <a:lnTo>
                  <a:pt x="2024214" y="5126012"/>
                </a:lnTo>
                <a:lnTo>
                  <a:pt x="2051342" y="5090185"/>
                </a:lnTo>
                <a:lnTo>
                  <a:pt x="2077897" y="5053990"/>
                </a:lnTo>
                <a:lnTo>
                  <a:pt x="2103856" y="5017401"/>
                </a:lnTo>
                <a:lnTo>
                  <a:pt x="2129205" y="4980432"/>
                </a:lnTo>
                <a:lnTo>
                  <a:pt x="2153932" y="4943043"/>
                </a:lnTo>
                <a:lnTo>
                  <a:pt x="2178024" y="4905235"/>
                </a:lnTo>
                <a:lnTo>
                  <a:pt x="2201456" y="4866983"/>
                </a:lnTo>
                <a:lnTo>
                  <a:pt x="2224227" y="4828298"/>
                </a:lnTo>
                <a:lnTo>
                  <a:pt x="2246312" y="4789132"/>
                </a:lnTo>
                <a:lnTo>
                  <a:pt x="2267712" y="4749508"/>
                </a:lnTo>
                <a:lnTo>
                  <a:pt x="2288400" y="4709388"/>
                </a:lnTo>
                <a:lnTo>
                  <a:pt x="2308364" y="4668761"/>
                </a:lnTo>
                <a:lnTo>
                  <a:pt x="2327592" y="4627626"/>
                </a:lnTo>
                <a:lnTo>
                  <a:pt x="2346071" y="4585970"/>
                </a:lnTo>
                <a:lnTo>
                  <a:pt x="2363787" y="4543768"/>
                </a:lnTo>
                <a:lnTo>
                  <a:pt x="2380729" y="4501007"/>
                </a:lnTo>
                <a:lnTo>
                  <a:pt x="2396871" y="4457687"/>
                </a:lnTo>
                <a:lnTo>
                  <a:pt x="2412200" y="4413783"/>
                </a:lnTo>
                <a:lnTo>
                  <a:pt x="2426716" y="4369282"/>
                </a:lnTo>
                <a:lnTo>
                  <a:pt x="2440406" y="4324172"/>
                </a:lnTo>
                <a:lnTo>
                  <a:pt x="2453233" y="4278452"/>
                </a:lnTo>
                <a:lnTo>
                  <a:pt x="2465209" y="4232097"/>
                </a:lnTo>
                <a:lnTo>
                  <a:pt x="2476296" y="4185094"/>
                </a:lnTo>
                <a:lnTo>
                  <a:pt x="2486507" y="4137431"/>
                </a:lnTo>
                <a:lnTo>
                  <a:pt x="2495804" y="4089095"/>
                </a:lnTo>
                <a:lnTo>
                  <a:pt x="2504186" y="4040073"/>
                </a:lnTo>
                <a:lnTo>
                  <a:pt x="2511628" y="3990352"/>
                </a:lnTo>
                <a:lnTo>
                  <a:pt x="2518118" y="3939921"/>
                </a:lnTo>
                <a:lnTo>
                  <a:pt x="2523655" y="3888765"/>
                </a:lnTo>
                <a:lnTo>
                  <a:pt x="2528227" y="3836873"/>
                </a:lnTo>
                <a:lnTo>
                  <a:pt x="2531795" y="3784231"/>
                </a:lnTo>
                <a:lnTo>
                  <a:pt x="2534361" y="3730828"/>
                </a:lnTo>
                <a:lnTo>
                  <a:pt x="2535923" y="3676637"/>
                </a:lnTo>
                <a:lnTo>
                  <a:pt x="2536444" y="3621659"/>
                </a:lnTo>
                <a:close/>
              </a:path>
              <a:path w="2741929" h="6858000">
                <a:moveTo>
                  <a:pt x="2741790" y="3401644"/>
                </a:moveTo>
                <a:lnTo>
                  <a:pt x="2741765" y="3346729"/>
                </a:lnTo>
                <a:lnTo>
                  <a:pt x="2741269" y="3291979"/>
                </a:lnTo>
                <a:lnTo>
                  <a:pt x="2740317" y="3237395"/>
                </a:lnTo>
                <a:lnTo>
                  <a:pt x="2738894" y="3183001"/>
                </a:lnTo>
                <a:lnTo>
                  <a:pt x="2737015" y="3128772"/>
                </a:lnTo>
                <a:lnTo>
                  <a:pt x="2734665" y="3074733"/>
                </a:lnTo>
                <a:lnTo>
                  <a:pt x="2731871" y="3020872"/>
                </a:lnTo>
                <a:lnTo>
                  <a:pt x="2728607" y="2967215"/>
                </a:lnTo>
                <a:lnTo>
                  <a:pt x="2724886" y="2913748"/>
                </a:lnTo>
                <a:lnTo>
                  <a:pt x="2720708" y="2860471"/>
                </a:lnTo>
                <a:lnTo>
                  <a:pt x="2716085" y="2807411"/>
                </a:lnTo>
                <a:lnTo>
                  <a:pt x="2710992" y="2754553"/>
                </a:lnTo>
                <a:lnTo>
                  <a:pt x="2705455" y="2701899"/>
                </a:lnTo>
                <a:lnTo>
                  <a:pt x="2699461" y="2649474"/>
                </a:lnTo>
                <a:lnTo>
                  <a:pt x="2693009" y="2597264"/>
                </a:lnTo>
                <a:lnTo>
                  <a:pt x="2686113" y="2545283"/>
                </a:lnTo>
                <a:lnTo>
                  <a:pt x="2678773" y="2493518"/>
                </a:lnTo>
                <a:lnTo>
                  <a:pt x="2670975" y="2441994"/>
                </a:lnTo>
                <a:lnTo>
                  <a:pt x="2662720" y="2390711"/>
                </a:lnTo>
                <a:lnTo>
                  <a:pt x="2654033" y="2339657"/>
                </a:lnTo>
                <a:lnTo>
                  <a:pt x="2644889" y="2288857"/>
                </a:lnTo>
                <a:lnTo>
                  <a:pt x="2635300" y="2238311"/>
                </a:lnTo>
                <a:lnTo>
                  <a:pt x="2625280" y="2188006"/>
                </a:lnTo>
                <a:lnTo>
                  <a:pt x="2614803" y="2137968"/>
                </a:lnTo>
                <a:lnTo>
                  <a:pt x="2603881" y="2088184"/>
                </a:lnTo>
                <a:lnTo>
                  <a:pt x="2592527" y="2038667"/>
                </a:lnTo>
                <a:lnTo>
                  <a:pt x="2580729" y="1989429"/>
                </a:lnTo>
                <a:lnTo>
                  <a:pt x="2568486" y="1940458"/>
                </a:lnTo>
                <a:lnTo>
                  <a:pt x="2555811" y="1891766"/>
                </a:lnTo>
                <a:lnTo>
                  <a:pt x="2542705" y="1843354"/>
                </a:lnTo>
                <a:lnTo>
                  <a:pt x="2529141" y="1795233"/>
                </a:lnTo>
                <a:lnTo>
                  <a:pt x="2515158" y="1747393"/>
                </a:lnTo>
                <a:lnTo>
                  <a:pt x="2500731" y="1699856"/>
                </a:lnTo>
                <a:lnTo>
                  <a:pt x="2485872" y="1652625"/>
                </a:lnTo>
                <a:lnTo>
                  <a:pt x="2470594" y="1605686"/>
                </a:lnTo>
                <a:lnTo>
                  <a:pt x="2454859" y="1559052"/>
                </a:lnTo>
                <a:lnTo>
                  <a:pt x="2438717" y="1512735"/>
                </a:lnTo>
                <a:lnTo>
                  <a:pt x="2422131" y="1466735"/>
                </a:lnTo>
                <a:lnTo>
                  <a:pt x="2405113" y="1421053"/>
                </a:lnTo>
                <a:lnTo>
                  <a:pt x="2387676" y="1375689"/>
                </a:lnTo>
                <a:lnTo>
                  <a:pt x="2369807" y="1330667"/>
                </a:lnTo>
                <a:lnTo>
                  <a:pt x="2351506" y="1285963"/>
                </a:lnTo>
                <a:lnTo>
                  <a:pt x="2332786" y="1241602"/>
                </a:lnTo>
                <a:lnTo>
                  <a:pt x="2313635" y="1197584"/>
                </a:lnTo>
                <a:lnTo>
                  <a:pt x="2294064" y="1153909"/>
                </a:lnTo>
                <a:lnTo>
                  <a:pt x="2274074" y="1110576"/>
                </a:lnTo>
                <a:lnTo>
                  <a:pt x="2253665" y="1067600"/>
                </a:lnTo>
                <a:lnTo>
                  <a:pt x="2232825" y="1024978"/>
                </a:lnTo>
                <a:lnTo>
                  <a:pt x="2211578" y="982726"/>
                </a:lnTo>
                <a:lnTo>
                  <a:pt x="2189899" y="940828"/>
                </a:lnTo>
                <a:lnTo>
                  <a:pt x="2167813" y="899312"/>
                </a:lnTo>
                <a:lnTo>
                  <a:pt x="2145296" y="858164"/>
                </a:lnTo>
                <a:lnTo>
                  <a:pt x="2122373" y="817384"/>
                </a:lnTo>
                <a:lnTo>
                  <a:pt x="2099043" y="776998"/>
                </a:lnTo>
                <a:lnTo>
                  <a:pt x="2075281" y="736993"/>
                </a:lnTo>
                <a:lnTo>
                  <a:pt x="2051113" y="697382"/>
                </a:lnTo>
                <a:lnTo>
                  <a:pt x="2026539" y="658164"/>
                </a:lnTo>
                <a:lnTo>
                  <a:pt x="2001545" y="619340"/>
                </a:lnTo>
                <a:lnTo>
                  <a:pt x="1976145" y="580923"/>
                </a:lnTo>
                <a:lnTo>
                  <a:pt x="1950339" y="542912"/>
                </a:lnTo>
                <a:lnTo>
                  <a:pt x="1924126" y="505320"/>
                </a:lnTo>
                <a:lnTo>
                  <a:pt x="1897494" y="468134"/>
                </a:lnTo>
                <a:lnTo>
                  <a:pt x="1870468" y="431368"/>
                </a:lnTo>
                <a:lnTo>
                  <a:pt x="1843024" y="395020"/>
                </a:lnTo>
                <a:lnTo>
                  <a:pt x="1815185" y="359105"/>
                </a:lnTo>
                <a:lnTo>
                  <a:pt x="1786940" y="323621"/>
                </a:lnTo>
                <a:lnTo>
                  <a:pt x="1758289" y="288582"/>
                </a:lnTo>
                <a:lnTo>
                  <a:pt x="1729244" y="253974"/>
                </a:lnTo>
                <a:lnTo>
                  <a:pt x="1699793" y="219811"/>
                </a:lnTo>
                <a:lnTo>
                  <a:pt x="1669935" y="186093"/>
                </a:lnTo>
                <a:lnTo>
                  <a:pt x="1639684" y="152831"/>
                </a:lnTo>
                <a:lnTo>
                  <a:pt x="1609039" y="120027"/>
                </a:lnTo>
                <a:lnTo>
                  <a:pt x="1578000" y="87680"/>
                </a:lnTo>
                <a:lnTo>
                  <a:pt x="1546555" y="55803"/>
                </a:lnTo>
                <a:lnTo>
                  <a:pt x="1514729" y="24384"/>
                </a:lnTo>
                <a:lnTo>
                  <a:pt x="1487678" y="0"/>
                </a:lnTo>
                <a:lnTo>
                  <a:pt x="1470406" y="0"/>
                </a:lnTo>
                <a:lnTo>
                  <a:pt x="1496441" y="23495"/>
                </a:lnTo>
                <a:lnTo>
                  <a:pt x="1528267" y="54914"/>
                </a:lnTo>
                <a:lnTo>
                  <a:pt x="1559712" y="86791"/>
                </a:lnTo>
                <a:lnTo>
                  <a:pt x="1590751" y="119138"/>
                </a:lnTo>
                <a:lnTo>
                  <a:pt x="1621396" y="151942"/>
                </a:lnTo>
                <a:lnTo>
                  <a:pt x="1651647" y="185204"/>
                </a:lnTo>
                <a:lnTo>
                  <a:pt x="1681505" y="218922"/>
                </a:lnTo>
                <a:lnTo>
                  <a:pt x="1710956" y="253085"/>
                </a:lnTo>
                <a:lnTo>
                  <a:pt x="1740001" y="287693"/>
                </a:lnTo>
                <a:lnTo>
                  <a:pt x="1768652" y="322732"/>
                </a:lnTo>
                <a:lnTo>
                  <a:pt x="1796897" y="358216"/>
                </a:lnTo>
                <a:lnTo>
                  <a:pt x="1824736" y="394131"/>
                </a:lnTo>
                <a:lnTo>
                  <a:pt x="1852180" y="430479"/>
                </a:lnTo>
                <a:lnTo>
                  <a:pt x="1879206" y="467245"/>
                </a:lnTo>
                <a:lnTo>
                  <a:pt x="1905838" y="504431"/>
                </a:lnTo>
                <a:lnTo>
                  <a:pt x="1932051" y="542023"/>
                </a:lnTo>
                <a:lnTo>
                  <a:pt x="1957857" y="580034"/>
                </a:lnTo>
                <a:lnTo>
                  <a:pt x="1983257" y="618451"/>
                </a:lnTo>
                <a:lnTo>
                  <a:pt x="2008251" y="657275"/>
                </a:lnTo>
                <a:lnTo>
                  <a:pt x="2032825" y="696493"/>
                </a:lnTo>
                <a:lnTo>
                  <a:pt x="2056993" y="736104"/>
                </a:lnTo>
                <a:lnTo>
                  <a:pt x="2080755" y="776109"/>
                </a:lnTo>
                <a:lnTo>
                  <a:pt x="2104085" y="816495"/>
                </a:lnTo>
                <a:lnTo>
                  <a:pt x="2127008" y="857275"/>
                </a:lnTo>
                <a:lnTo>
                  <a:pt x="2149525" y="898423"/>
                </a:lnTo>
                <a:lnTo>
                  <a:pt x="2171611" y="939939"/>
                </a:lnTo>
                <a:lnTo>
                  <a:pt x="2193290" y="981837"/>
                </a:lnTo>
                <a:lnTo>
                  <a:pt x="2214537" y="1024089"/>
                </a:lnTo>
                <a:lnTo>
                  <a:pt x="2235377" y="1066711"/>
                </a:lnTo>
                <a:lnTo>
                  <a:pt x="2255786" y="1109687"/>
                </a:lnTo>
                <a:lnTo>
                  <a:pt x="2275776" y="1153020"/>
                </a:lnTo>
                <a:lnTo>
                  <a:pt x="2295347" y="1196695"/>
                </a:lnTo>
                <a:lnTo>
                  <a:pt x="2314498" y="1240713"/>
                </a:lnTo>
                <a:lnTo>
                  <a:pt x="2333218" y="1285074"/>
                </a:lnTo>
                <a:lnTo>
                  <a:pt x="2351519" y="1329778"/>
                </a:lnTo>
                <a:lnTo>
                  <a:pt x="2369388" y="1374800"/>
                </a:lnTo>
                <a:lnTo>
                  <a:pt x="2386825" y="1420164"/>
                </a:lnTo>
                <a:lnTo>
                  <a:pt x="2403843" y="1465846"/>
                </a:lnTo>
                <a:lnTo>
                  <a:pt x="2420429" y="1511846"/>
                </a:lnTo>
                <a:lnTo>
                  <a:pt x="2436571" y="1558163"/>
                </a:lnTo>
                <a:lnTo>
                  <a:pt x="2452306" y="1604797"/>
                </a:lnTo>
                <a:lnTo>
                  <a:pt x="2467584" y="1651736"/>
                </a:lnTo>
                <a:lnTo>
                  <a:pt x="2482443" y="1698967"/>
                </a:lnTo>
                <a:lnTo>
                  <a:pt x="2496870" y="1746504"/>
                </a:lnTo>
                <a:lnTo>
                  <a:pt x="2510853" y="1794344"/>
                </a:lnTo>
                <a:lnTo>
                  <a:pt x="2524417" y="1842465"/>
                </a:lnTo>
                <a:lnTo>
                  <a:pt x="2537523" y="1890877"/>
                </a:lnTo>
                <a:lnTo>
                  <a:pt x="2550198" y="1939569"/>
                </a:lnTo>
                <a:lnTo>
                  <a:pt x="2562441" y="1988540"/>
                </a:lnTo>
                <a:lnTo>
                  <a:pt x="2574239" y="2037778"/>
                </a:lnTo>
                <a:lnTo>
                  <a:pt x="2585593" y="2087295"/>
                </a:lnTo>
                <a:lnTo>
                  <a:pt x="2596515" y="2137079"/>
                </a:lnTo>
                <a:lnTo>
                  <a:pt x="2606992" y="2187117"/>
                </a:lnTo>
                <a:lnTo>
                  <a:pt x="2617012" y="2237422"/>
                </a:lnTo>
                <a:lnTo>
                  <a:pt x="2626601" y="2287968"/>
                </a:lnTo>
                <a:lnTo>
                  <a:pt x="2635745" y="2338768"/>
                </a:lnTo>
                <a:lnTo>
                  <a:pt x="2644432" y="2389822"/>
                </a:lnTo>
                <a:lnTo>
                  <a:pt x="2652687" y="2441105"/>
                </a:lnTo>
                <a:lnTo>
                  <a:pt x="2660485" y="2492629"/>
                </a:lnTo>
                <a:lnTo>
                  <a:pt x="2667825" y="2544394"/>
                </a:lnTo>
                <a:lnTo>
                  <a:pt x="2674721" y="2596375"/>
                </a:lnTo>
                <a:lnTo>
                  <a:pt x="2681173" y="2648585"/>
                </a:lnTo>
                <a:lnTo>
                  <a:pt x="2687167" y="2701010"/>
                </a:lnTo>
                <a:lnTo>
                  <a:pt x="2692704" y="2753664"/>
                </a:lnTo>
                <a:lnTo>
                  <a:pt x="2697797" y="2806522"/>
                </a:lnTo>
                <a:lnTo>
                  <a:pt x="2702420" y="2859582"/>
                </a:lnTo>
                <a:lnTo>
                  <a:pt x="2706598" y="2912859"/>
                </a:lnTo>
                <a:lnTo>
                  <a:pt x="2710319" y="2966326"/>
                </a:lnTo>
                <a:lnTo>
                  <a:pt x="2713583" y="3019983"/>
                </a:lnTo>
                <a:lnTo>
                  <a:pt x="2716377" y="3073844"/>
                </a:lnTo>
                <a:lnTo>
                  <a:pt x="2718727" y="3127883"/>
                </a:lnTo>
                <a:lnTo>
                  <a:pt x="2720606" y="3182112"/>
                </a:lnTo>
                <a:lnTo>
                  <a:pt x="2722029" y="3236506"/>
                </a:lnTo>
                <a:lnTo>
                  <a:pt x="2722981" y="3291090"/>
                </a:lnTo>
                <a:lnTo>
                  <a:pt x="2723477" y="3345840"/>
                </a:lnTo>
                <a:lnTo>
                  <a:pt x="2723502" y="3400755"/>
                </a:lnTo>
                <a:lnTo>
                  <a:pt x="2723070" y="3455835"/>
                </a:lnTo>
                <a:lnTo>
                  <a:pt x="2722168" y="3511067"/>
                </a:lnTo>
                <a:lnTo>
                  <a:pt x="2720797" y="3566452"/>
                </a:lnTo>
                <a:lnTo>
                  <a:pt x="2718955" y="3621989"/>
                </a:lnTo>
                <a:lnTo>
                  <a:pt x="2716657" y="3677666"/>
                </a:lnTo>
                <a:lnTo>
                  <a:pt x="2713583" y="3733927"/>
                </a:lnTo>
                <a:lnTo>
                  <a:pt x="2709583" y="3789337"/>
                </a:lnTo>
                <a:lnTo>
                  <a:pt x="2704642" y="3843921"/>
                </a:lnTo>
                <a:lnTo>
                  <a:pt x="2698775" y="3897693"/>
                </a:lnTo>
                <a:lnTo>
                  <a:pt x="2691993" y="3950652"/>
                </a:lnTo>
                <a:lnTo>
                  <a:pt x="2684335" y="4002824"/>
                </a:lnTo>
                <a:lnTo>
                  <a:pt x="2675775" y="4054233"/>
                </a:lnTo>
                <a:lnTo>
                  <a:pt x="2666352" y="4104868"/>
                </a:lnTo>
                <a:lnTo>
                  <a:pt x="2656065" y="4154767"/>
                </a:lnTo>
                <a:lnTo>
                  <a:pt x="2644940" y="4203916"/>
                </a:lnTo>
                <a:lnTo>
                  <a:pt x="2632976" y="4252353"/>
                </a:lnTo>
                <a:lnTo>
                  <a:pt x="2620200" y="4300093"/>
                </a:lnTo>
                <a:lnTo>
                  <a:pt x="2606611" y="4347134"/>
                </a:lnTo>
                <a:lnTo>
                  <a:pt x="2592222" y="4393489"/>
                </a:lnTo>
                <a:lnTo>
                  <a:pt x="2577058" y="4439183"/>
                </a:lnTo>
                <a:lnTo>
                  <a:pt x="2561120" y="4484230"/>
                </a:lnTo>
                <a:lnTo>
                  <a:pt x="2544432" y="4528642"/>
                </a:lnTo>
                <a:lnTo>
                  <a:pt x="2526982" y="4572419"/>
                </a:lnTo>
                <a:lnTo>
                  <a:pt x="2508821" y="4615586"/>
                </a:lnTo>
                <a:lnTo>
                  <a:pt x="2489924" y="4658169"/>
                </a:lnTo>
                <a:lnTo>
                  <a:pt x="2470327" y="4700155"/>
                </a:lnTo>
                <a:lnTo>
                  <a:pt x="2450033" y="4741583"/>
                </a:lnTo>
                <a:lnTo>
                  <a:pt x="2429065" y="4782451"/>
                </a:lnTo>
                <a:lnTo>
                  <a:pt x="2407424" y="4822774"/>
                </a:lnTo>
                <a:lnTo>
                  <a:pt x="2385123" y="4862563"/>
                </a:lnTo>
                <a:lnTo>
                  <a:pt x="2362174" y="4901844"/>
                </a:lnTo>
                <a:lnTo>
                  <a:pt x="2338603" y="4940630"/>
                </a:lnTo>
                <a:lnTo>
                  <a:pt x="2314410" y="4978920"/>
                </a:lnTo>
                <a:lnTo>
                  <a:pt x="2289619" y="5016741"/>
                </a:lnTo>
                <a:lnTo>
                  <a:pt x="2264219" y="5054104"/>
                </a:lnTo>
                <a:lnTo>
                  <a:pt x="2238248" y="5091011"/>
                </a:lnTo>
                <a:lnTo>
                  <a:pt x="2211717" y="5127498"/>
                </a:lnTo>
                <a:lnTo>
                  <a:pt x="2184616" y="5163566"/>
                </a:lnTo>
                <a:lnTo>
                  <a:pt x="2156980" y="5199215"/>
                </a:lnTo>
                <a:lnTo>
                  <a:pt x="2128812" y="5234483"/>
                </a:lnTo>
                <a:lnTo>
                  <a:pt x="2100122" y="5269369"/>
                </a:lnTo>
                <a:lnTo>
                  <a:pt x="2070938" y="5303901"/>
                </a:lnTo>
                <a:lnTo>
                  <a:pt x="2041258" y="5338076"/>
                </a:lnTo>
                <a:lnTo>
                  <a:pt x="2011095" y="5371909"/>
                </a:lnTo>
                <a:lnTo>
                  <a:pt x="1980463" y="5405425"/>
                </a:lnTo>
                <a:lnTo>
                  <a:pt x="1949373" y="5438635"/>
                </a:lnTo>
                <a:lnTo>
                  <a:pt x="1917852" y="5471541"/>
                </a:lnTo>
                <a:lnTo>
                  <a:pt x="1885899" y="5504167"/>
                </a:lnTo>
                <a:lnTo>
                  <a:pt x="1853526" y="5536527"/>
                </a:lnTo>
                <a:lnTo>
                  <a:pt x="1820748" y="5568632"/>
                </a:lnTo>
                <a:lnTo>
                  <a:pt x="1787588" y="5600497"/>
                </a:lnTo>
                <a:lnTo>
                  <a:pt x="1754035" y="5632132"/>
                </a:lnTo>
                <a:lnTo>
                  <a:pt x="1720126" y="5663565"/>
                </a:lnTo>
                <a:lnTo>
                  <a:pt x="1685861" y="5694781"/>
                </a:lnTo>
                <a:lnTo>
                  <a:pt x="1651254" y="5725820"/>
                </a:lnTo>
                <a:lnTo>
                  <a:pt x="1616329" y="5756694"/>
                </a:lnTo>
                <a:lnTo>
                  <a:pt x="1581073" y="5787402"/>
                </a:lnTo>
                <a:lnTo>
                  <a:pt x="1545526" y="5817959"/>
                </a:lnTo>
                <a:lnTo>
                  <a:pt x="1509687" y="5848401"/>
                </a:lnTo>
                <a:lnTo>
                  <a:pt x="1473568" y="5878715"/>
                </a:lnTo>
                <a:lnTo>
                  <a:pt x="1400543" y="5939040"/>
                </a:lnTo>
                <a:lnTo>
                  <a:pt x="1326565" y="5999073"/>
                </a:lnTo>
                <a:lnTo>
                  <a:pt x="1251724" y="6058903"/>
                </a:lnTo>
                <a:lnTo>
                  <a:pt x="1138072" y="6148514"/>
                </a:lnTo>
                <a:lnTo>
                  <a:pt x="868184" y="6358941"/>
                </a:lnTo>
                <a:lnTo>
                  <a:pt x="670534" y="6514122"/>
                </a:lnTo>
                <a:lnTo>
                  <a:pt x="549592" y="6608280"/>
                </a:lnTo>
                <a:lnTo>
                  <a:pt x="468998" y="6670027"/>
                </a:lnTo>
                <a:lnTo>
                  <a:pt x="388302" y="6730771"/>
                </a:lnTo>
                <a:lnTo>
                  <a:pt x="347903" y="6760718"/>
                </a:lnTo>
                <a:lnTo>
                  <a:pt x="307441" y="6790334"/>
                </a:lnTo>
                <a:lnTo>
                  <a:pt x="266915" y="6819620"/>
                </a:lnTo>
                <a:lnTo>
                  <a:pt x="226314" y="6848551"/>
                </a:lnTo>
                <a:lnTo>
                  <a:pt x="212090" y="6858000"/>
                </a:lnTo>
                <a:lnTo>
                  <a:pt x="231648" y="6858000"/>
                </a:lnTo>
                <a:lnTo>
                  <a:pt x="285203" y="6820459"/>
                </a:lnTo>
                <a:lnTo>
                  <a:pt x="325729" y="6791172"/>
                </a:lnTo>
                <a:lnTo>
                  <a:pt x="366191" y="6761556"/>
                </a:lnTo>
                <a:lnTo>
                  <a:pt x="406590" y="6731609"/>
                </a:lnTo>
                <a:lnTo>
                  <a:pt x="487286" y="6670865"/>
                </a:lnTo>
                <a:lnTo>
                  <a:pt x="567880" y="6609118"/>
                </a:lnTo>
                <a:lnTo>
                  <a:pt x="648487" y="6546520"/>
                </a:lnTo>
                <a:lnTo>
                  <a:pt x="808609" y="6420726"/>
                </a:lnTo>
                <a:lnTo>
                  <a:pt x="1194409" y="6119469"/>
                </a:lnTo>
                <a:lnTo>
                  <a:pt x="1307528" y="6029833"/>
                </a:lnTo>
                <a:lnTo>
                  <a:pt x="1381950" y="5969914"/>
                </a:lnTo>
                <a:lnTo>
                  <a:pt x="1455470" y="5909754"/>
                </a:lnTo>
                <a:lnTo>
                  <a:pt x="1527975" y="5849226"/>
                </a:lnTo>
                <a:lnTo>
                  <a:pt x="1563814" y="5818784"/>
                </a:lnTo>
                <a:lnTo>
                  <a:pt x="1599361" y="5788228"/>
                </a:lnTo>
                <a:lnTo>
                  <a:pt x="1634617" y="5757519"/>
                </a:lnTo>
                <a:lnTo>
                  <a:pt x="1669542" y="5726646"/>
                </a:lnTo>
                <a:lnTo>
                  <a:pt x="1704149" y="5695607"/>
                </a:lnTo>
                <a:lnTo>
                  <a:pt x="1738414" y="5664378"/>
                </a:lnTo>
                <a:lnTo>
                  <a:pt x="1772323" y="5632958"/>
                </a:lnTo>
                <a:lnTo>
                  <a:pt x="1805876" y="5601322"/>
                </a:lnTo>
                <a:lnTo>
                  <a:pt x="1839036" y="5569458"/>
                </a:lnTo>
                <a:lnTo>
                  <a:pt x="1871814" y="5537352"/>
                </a:lnTo>
                <a:lnTo>
                  <a:pt x="1904187" y="5504993"/>
                </a:lnTo>
                <a:lnTo>
                  <a:pt x="1936140" y="5472354"/>
                </a:lnTo>
                <a:lnTo>
                  <a:pt x="1967661" y="5439448"/>
                </a:lnTo>
                <a:lnTo>
                  <a:pt x="1998751" y="5406237"/>
                </a:lnTo>
                <a:lnTo>
                  <a:pt x="2029383" y="5372722"/>
                </a:lnTo>
                <a:lnTo>
                  <a:pt x="2059546" y="5338889"/>
                </a:lnTo>
                <a:lnTo>
                  <a:pt x="2089226" y="5304714"/>
                </a:lnTo>
                <a:lnTo>
                  <a:pt x="2118410" y="5270195"/>
                </a:lnTo>
                <a:lnTo>
                  <a:pt x="2147100" y="5235295"/>
                </a:lnTo>
                <a:lnTo>
                  <a:pt x="2175268" y="5200027"/>
                </a:lnTo>
                <a:lnTo>
                  <a:pt x="2202904" y="5164379"/>
                </a:lnTo>
                <a:lnTo>
                  <a:pt x="2230005" y="5128311"/>
                </a:lnTo>
                <a:lnTo>
                  <a:pt x="2256536" y="5091836"/>
                </a:lnTo>
                <a:lnTo>
                  <a:pt x="2282507" y="5054917"/>
                </a:lnTo>
                <a:lnTo>
                  <a:pt x="2307907" y="5017554"/>
                </a:lnTo>
                <a:lnTo>
                  <a:pt x="2332698" y="4979746"/>
                </a:lnTo>
                <a:lnTo>
                  <a:pt x="2356891" y="4941443"/>
                </a:lnTo>
                <a:lnTo>
                  <a:pt x="2380462" y="4902670"/>
                </a:lnTo>
                <a:lnTo>
                  <a:pt x="2403411" y="4863389"/>
                </a:lnTo>
                <a:lnTo>
                  <a:pt x="2425712" y="4823587"/>
                </a:lnTo>
                <a:lnTo>
                  <a:pt x="2447353" y="4783264"/>
                </a:lnTo>
                <a:lnTo>
                  <a:pt x="2468321" y="4742408"/>
                </a:lnTo>
                <a:lnTo>
                  <a:pt x="2488615" y="4700981"/>
                </a:lnTo>
                <a:lnTo>
                  <a:pt x="2508212" y="4658995"/>
                </a:lnTo>
                <a:lnTo>
                  <a:pt x="2527109" y="4616412"/>
                </a:lnTo>
                <a:lnTo>
                  <a:pt x="2545270" y="4573244"/>
                </a:lnTo>
                <a:lnTo>
                  <a:pt x="2562720" y="4529467"/>
                </a:lnTo>
                <a:lnTo>
                  <a:pt x="2579408" y="4485068"/>
                </a:lnTo>
                <a:lnTo>
                  <a:pt x="2595346" y="4440021"/>
                </a:lnTo>
                <a:lnTo>
                  <a:pt x="2610510" y="4394327"/>
                </a:lnTo>
                <a:lnTo>
                  <a:pt x="2624899" y="4347972"/>
                </a:lnTo>
                <a:lnTo>
                  <a:pt x="2638488" y="4300931"/>
                </a:lnTo>
                <a:lnTo>
                  <a:pt x="2651264" y="4253204"/>
                </a:lnTo>
                <a:lnTo>
                  <a:pt x="2663228" y="4204766"/>
                </a:lnTo>
                <a:lnTo>
                  <a:pt x="2674353" y="4155617"/>
                </a:lnTo>
                <a:lnTo>
                  <a:pt x="2684640" y="4105719"/>
                </a:lnTo>
                <a:lnTo>
                  <a:pt x="2694063" y="4055084"/>
                </a:lnTo>
                <a:lnTo>
                  <a:pt x="2702623" y="4003687"/>
                </a:lnTo>
                <a:lnTo>
                  <a:pt x="2710281" y="3951516"/>
                </a:lnTo>
                <a:lnTo>
                  <a:pt x="2717063" y="3898557"/>
                </a:lnTo>
                <a:lnTo>
                  <a:pt x="2722930" y="3844798"/>
                </a:lnTo>
                <a:lnTo>
                  <a:pt x="2727871" y="3790213"/>
                </a:lnTo>
                <a:lnTo>
                  <a:pt x="2731871" y="3734816"/>
                </a:lnTo>
                <a:lnTo>
                  <a:pt x="2734945" y="3678555"/>
                </a:lnTo>
                <a:lnTo>
                  <a:pt x="2737243" y="3622878"/>
                </a:lnTo>
                <a:lnTo>
                  <a:pt x="2739085" y="3567341"/>
                </a:lnTo>
                <a:lnTo>
                  <a:pt x="2740456" y="3511956"/>
                </a:lnTo>
                <a:lnTo>
                  <a:pt x="2741358" y="3456724"/>
                </a:lnTo>
                <a:lnTo>
                  <a:pt x="2741790" y="340164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804" y="1645043"/>
            <a:ext cx="4164710" cy="416471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483175" y="3925134"/>
            <a:ext cx="441959" cy="443230"/>
          </a:xfrm>
          <a:custGeom>
            <a:avLst/>
            <a:gdLst/>
            <a:ahLst/>
            <a:cxnLst/>
            <a:rect l="l" t="t" r="r" b="b"/>
            <a:pathLst>
              <a:path w="441960" h="443229">
                <a:moveTo>
                  <a:pt x="79091" y="0"/>
                </a:moveTo>
                <a:lnTo>
                  <a:pt x="18251" y="50867"/>
                </a:lnTo>
                <a:lnTo>
                  <a:pt x="0" y="90138"/>
                </a:lnTo>
                <a:lnTo>
                  <a:pt x="372" y="108536"/>
                </a:lnTo>
                <a:lnTo>
                  <a:pt x="12721" y="162042"/>
                </a:lnTo>
                <a:lnTo>
                  <a:pt x="36531" y="206236"/>
                </a:lnTo>
                <a:lnTo>
                  <a:pt x="74379" y="259811"/>
                </a:lnTo>
                <a:lnTo>
                  <a:pt x="105622" y="297234"/>
                </a:lnTo>
                <a:lnTo>
                  <a:pt x="139497" y="332246"/>
                </a:lnTo>
                <a:lnTo>
                  <a:pt x="175868" y="364706"/>
                </a:lnTo>
                <a:lnTo>
                  <a:pt x="214598" y="394472"/>
                </a:lnTo>
                <a:lnTo>
                  <a:pt x="249443" y="416596"/>
                </a:lnTo>
                <a:lnTo>
                  <a:pt x="292399" y="433996"/>
                </a:lnTo>
                <a:lnTo>
                  <a:pt x="337937" y="442592"/>
                </a:lnTo>
                <a:lnTo>
                  <a:pt x="343300" y="442795"/>
                </a:lnTo>
                <a:lnTo>
                  <a:pt x="357563" y="441276"/>
                </a:lnTo>
                <a:lnTo>
                  <a:pt x="371123" y="436924"/>
                </a:lnTo>
                <a:lnTo>
                  <a:pt x="380281" y="431756"/>
                </a:lnTo>
                <a:lnTo>
                  <a:pt x="341791" y="431756"/>
                </a:lnTo>
                <a:lnTo>
                  <a:pt x="340297" y="431696"/>
                </a:lnTo>
                <a:lnTo>
                  <a:pt x="295422" y="423377"/>
                </a:lnTo>
                <a:lnTo>
                  <a:pt x="254582" y="406792"/>
                </a:lnTo>
                <a:lnTo>
                  <a:pt x="220996" y="385442"/>
                </a:lnTo>
                <a:lnTo>
                  <a:pt x="182865" y="356169"/>
                </a:lnTo>
                <a:lnTo>
                  <a:pt x="147064" y="324235"/>
                </a:lnTo>
                <a:lnTo>
                  <a:pt x="113727" y="289780"/>
                </a:lnTo>
                <a:lnTo>
                  <a:pt x="82991" y="252944"/>
                </a:lnTo>
                <a:lnTo>
                  <a:pt x="54990" y="213868"/>
                </a:lnTo>
                <a:lnTo>
                  <a:pt x="29961" y="172581"/>
                </a:lnTo>
                <a:lnTo>
                  <a:pt x="13987" y="126996"/>
                </a:lnTo>
                <a:lnTo>
                  <a:pt x="11127" y="90138"/>
                </a:lnTo>
                <a:lnTo>
                  <a:pt x="12375" y="81690"/>
                </a:lnTo>
                <a:lnTo>
                  <a:pt x="15354" y="73293"/>
                </a:lnTo>
                <a:lnTo>
                  <a:pt x="19891" y="65624"/>
                </a:lnTo>
                <a:lnTo>
                  <a:pt x="25880" y="58915"/>
                </a:lnTo>
                <a:lnTo>
                  <a:pt x="46514" y="38279"/>
                </a:lnTo>
                <a:lnTo>
                  <a:pt x="62153" y="38279"/>
                </a:lnTo>
                <a:lnTo>
                  <a:pt x="54331" y="30457"/>
                </a:lnTo>
                <a:lnTo>
                  <a:pt x="69753" y="15026"/>
                </a:lnTo>
                <a:lnTo>
                  <a:pt x="72275" y="12583"/>
                </a:lnTo>
                <a:lnTo>
                  <a:pt x="75598" y="11200"/>
                </a:lnTo>
                <a:lnTo>
                  <a:pt x="79091" y="11062"/>
                </a:lnTo>
                <a:lnTo>
                  <a:pt x="99582" y="11062"/>
                </a:lnTo>
                <a:lnTo>
                  <a:pt x="95684" y="7190"/>
                </a:lnTo>
                <a:lnTo>
                  <a:pt x="91305" y="2719"/>
                </a:lnTo>
                <a:lnTo>
                  <a:pt x="85351" y="138"/>
                </a:lnTo>
                <a:lnTo>
                  <a:pt x="79091" y="0"/>
                </a:lnTo>
                <a:close/>
              </a:path>
              <a:path w="441960" h="443229">
                <a:moveTo>
                  <a:pt x="325087" y="301227"/>
                </a:moveTo>
                <a:lnTo>
                  <a:pt x="309449" y="301227"/>
                </a:lnTo>
                <a:lnTo>
                  <a:pt x="403714" y="395486"/>
                </a:lnTo>
                <a:lnTo>
                  <a:pt x="386268" y="412950"/>
                </a:lnTo>
                <a:lnTo>
                  <a:pt x="377159" y="420927"/>
                </a:lnTo>
                <a:lnTo>
                  <a:pt x="366724" y="426821"/>
                </a:lnTo>
                <a:lnTo>
                  <a:pt x="355312" y="430481"/>
                </a:lnTo>
                <a:lnTo>
                  <a:pt x="343270" y="431756"/>
                </a:lnTo>
                <a:lnTo>
                  <a:pt x="380281" y="431756"/>
                </a:lnTo>
                <a:lnTo>
                  <a:pt x="383527" y="429923"/>
                </a:lnTo>
                <a:lnTo>
                  <a:pt x="394362" y="420454"/>
                </a:lnTo>
                <a:lnTo>
                  <a:pt x="427130" y="387678"/>
                </a:lnTo>
                <a:lnTo>
                  <a:pt x="411535" y="387678"/>
                </a:lnTo>
                <a:lnTo>
                  <a:pt x="325087" y="301227"/>
                </a:lnTo>
                <a:close/>
              </a:path>
              <a:path w="441960" h="443229">
                <a:moveTo>
                  <a:pt x="360918" y="272525"/>
                </a:moveTo>
                <a:lnTo>
                  <a:pt x="345155" y="272525"/>
                </a:lnTo>
                <a:lnTo>
                  <a:pt x="350599" y="277807"/>
                </a:lnTo>
                <a:lnTo>
                  <a:pt x="426939" y="354136"/>
                </a:lnTo>
                <a:lnTo>
                  <a:pt x="431686" y="359538"/>
                </a:lnTo>
                <a:lnTo>
                  <a:pt x="431410" y="367683"/>
                </a:lnTo>
                <a:lnTo>
                  <a:pt x="426386" y="372794"/>
                </a:lnTo>
                <a:lnTo>
                  <a:pt x="411535" y="387678"/>
                </a:lnTo>
                <a:lnTo>
                  <a:pt x="427130" y="387678"/>
                </a:lnTo>
                <a:lnTo>
                  <a:pt x="438738" y="376095"/>
                </a:lnTo>
                <a:lnTo>
                  <a:pt x="441365" y="369927"/>
                </a:lnTo>
                <a:lnTo>
                  <a:pt x="441479" y="359538"/>
                </a:lnTo>
                <a:lnTo>
                  <a:pt x="441550" y="357109"/>
                </a:lnTo>
                <a:lnTo>
                  <a:pt x="439153" y="350933"/>
                </a:lnTo>
                <a:lnTo>
                  <a:pt x="434728" y="346337"/>
                </a:lnTo>
                <a:lnTo>
                  <a:pt x="360918" y="272525"/>
                </a:lnTo>
                <a:close/>
              </a:path>
              <a:path w="441960" h="443229">
                <a:moveTo>
                  <a:pt x="62153" y="38279"/>
                </a:moveTo>
                <a:lnTo>
                  <a:pt x="46514" y="38279"/>
                </a:lnTo>
                <a:lnTo>
                  <a:pt x="140802" y="132566"/>
                </a:lnTo>
                <a:lnTo>
                  <a:pt x="121610" y="151533"/>
                </a:lnTo>
                <a:lnTo>
                  <a:pt x="116684" y="159096"/>
                </a:lnTo>
                <a:lnTo>
                  <a:pt x="115042" y="167663"/>
                </a:lnTo>
                <a:lnTo>
                  <a:pt x="116684" y="176229"/>
                </a:lnTo>
                <a:lnTo>
                  <a:pt x="121610" y="183793"/>
                </a:lnTo>
                <a:lnTo>
                  <a:pt x="258776" y="320410"/>
                </a:lnTo>
                <a:lnTo>
                  <a:pt x="266390" y="325350"/>
                </a:lnTo>
                <a:lnTo>
                  <a:pt x="275006" y="326968"/>
                </a:lnTo>
                <a:lnTo>
                  <a:pt x="283605" y="325267"/>
                </a:lnTo>
                <a:lnTo>
                  <a:pt x="291169" y="320254"/>
                </a:lnTo>
                <a:lnTo>
                  <a:pt x="294273" y="317023"/>
                </a:lnTo>
                <a:lnTo>
                  <a:pt x="271235" y="317023"/>
                </a:lnTo>
                <a:lnTo>
                  <a:pt x="266589" y="312598"/>
                </a:lnTo>
                <a:lnTo>
                  <a:pt x="129423" y="175929"/>
                </a:lnTo>
                <a:lnTo>
                  <a:pt x="124998" y="171288"/>
                </a:lnTo>
                <a:lnTo>
                  <a:pt x="124998" y="163982"/>
                </a:lnTo>
                <a:lnTo>
                  <a:pt x="129423" y="159336"/>
                </a:lnTo>
                <a:lnTo>
                  <a:pt x="164418" y="124795"/>
                </a:lnTo>
                <a:lnTo>
                  <a:pt x="148670" y="124795"/>
                </a:lnTo>
                <a:lnTo>
                  <a:pt x="62153" y="38279"/>
                </a:lnTo>
                <a:close/>
              </a:path>
              <a:path w="441960" h="443229">
                <a:moveTo>
                  <a:pt x="341464" y="262822"/>
                </a:moveTo>
                <a:lnTo>
                  <a:pt x="332402" y="264504"/>
                </a:lnTo>
                <a:lnTo>
                  <a:pt x="324405" y="269718"/>
                </a:lnTo>
                <a:lnTo>
                  <a:pt x="283182" y="312598"/>
                </a:lnTo>
                <a:lnTo>
                  <a:pt x="278536" y="317023"/>
                </a:lnTo>
                <a:lnTo>
                  <a:pt x="294273" y="317023"/>
                </a:lnTo>
                <a:lnTo>
                  <a:pt x="309449" y="301227"/>
                </a:lnTo>
                <a:lnTo>
                  <a:pt x="325087" y="301227"/>
                </a:lnTo>
                <a:lnTo>
                  <a:pt x="317114" y="293253"/>
                </a:lnTo>
                <a:lnTo>
                  <a:pt x="336937" y="272659"/>
                </a:lnTo>
                <a:lnTo>
                  <a:pt x="345155" y="272525"/>
                </a:lnTo>
                <a:lnTo>
                  <a:pt x="360918" y="272525"/>
                </a:lnTo>
                <a:lnTo>
                  <a:pt x="358402" y="270008"/>
                </a:lnTo>
                <a:lnTo>
                  <a:pt x="350495" y="264660"/>
                </a:lnTo>
                <a:lnTo>
                  <a:pt x="341464" y="262822"/>
                </a:lnTo>
                <a:close/>
              </a:path>
              <a:path w="441960" h="443229">
                <a:moveTo>
                  <a:pt x="99582" y="11062"/>
                </a:moveTo>
                <a:lnTo>
                  <a:pt x="79091" y="11062"/>
                </a:lnTo>
                <a:lnTo>
                  <a:pt x="82428" y="11200"/>
                </a:lnTo>
                <a:lnTo>
                  <a:pt x="85576" y="12629"/>
                </a:lnTo>
                <a:lnTo>
                  <a:pt x="87895" y="15026"/>
                </a:lnTo>
                <a:lnTo>
                  <a:pt x="164335" y="90912"/>
                </a:lnTo>
                <a:lnTo>
                  <a:pt x="169369" y="95798"/>
                </a:lnTo>
                <a:lnTo>
                  <a:pt x="169499" y="104021"/>
                </a:lnTo>
                <a:lnTo>
                  <a:pt x="164267" y="109409"/>
                </a:lnTo>
                <a:lnTo>
                  <a:pt x="148670" y="124795"/>
                </a:lnTo>
                <a:lnTo>
                  <a:pt x="164418" y="124795"/>
                </a:lnTo>
                <a:lnTo>
                  <a:pt x="172010" y="117300"/>
                </a:lnTo>
                <a:lnTo>
                  <a:pt x="177367" y="109355"/>
                </a:lnTo>
                <a:lnTo>
                  <a:pt x="179195" y="100351"/>
                </a:lnTo>
                <a:lnTo>
                  <a:pt x="177507" y="91285"/>
                </a:lnTo>
                <a:lnTo>
                  <a:pt x="172287" y="83284"/>
                </a:lnTo>
                <a:lnTo>
                  <a:pt x="99582" y="110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8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C8243-8A9A-4BC0-BEFE-DE2C01BB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F9BAA6-8954-4977-B1B8-B498519A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DADD54-3325-4F5B-BCFF-81194974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0BBE74-A947-403A-AB73-3EFF434D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37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0F1AB3-293C-44F1-9C38-C6B031A8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4C4BF8-D4D7-45DE-A4E0-7946BB68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A5E88F-79F1-46B8-93E0-CAC574D8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26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5F8DD-3179-43A9-8DAC-CD0BD3DF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89E63-8CF9-483E-9A6E-94F40DF7C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E33B5E-A9D0-43BC-9574-84620306F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CB0221-2502-4D33-BE63-B2207340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B95474-7EA1-4EA6-8FF6-3D650FA3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5A42F7-ED8F-4F02-AFF0-963B44A3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63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F5C5C-8900-436F-95FC-F64419EB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116986-BD39-4CDB-B631-80C7FDA85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D5F509-4E54-4CD1-8B3D-EBE029B4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1ACFA5-6AFB-4BD6-AB15-0F7F72B7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0E9A27-024F-4014-8846-A4D1529C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33682D-C278-4A45-9E56-1B5B97ED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93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CBC36-F168-4650-99C7-29F9764D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4BD8E-2F99-4F72-ADEF-22355922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BBDA81-5795-4A45-861C-1900CAD87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1B38A-4791-49DE-88D7-A4274CFD3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46A06-B999-4085-ADCE-DE6ED602C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01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4F07-D125-4C72-B4FE-F1F63525C821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A7DC-382D-49D4-8FB9-62206FFD69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505" y="903808"/>
            <a:ext cx="10922635" cy="1851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3159" y="2777693"/>
            <a:ext cx="8885681" cy="345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1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709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45BCDAD-C9A2-169D-4002-A5B413809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45EC43-1B8D-4759-9E5A-79184528B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305846-4D65-2A24-54B0-C9B1E04DC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F9DC0-8749-4CEC-A996-B6F8BAA57F6D}" type="datetimeFigureOut">
              <a:rPr lang="pt-BR" smtClean="0"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DA316B-90E7-A4A2-D966-119B890FF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B1934B-C649-2354-5A83-45FD96AAC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91B143-402E-441C-A12C-AFCAE2ED91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CBC36-F168-4650-99C7-29F9764D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4BD8E-2F99-4F72-ADEF-223559223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BBDA81-5795-4A45-861C-1900CAD87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4F07-D125-4C72-B4FE-F1F63525C821}" type="datetimeFigureOut">
              <a:rPr lang="pt-BR" smtClean="0"/>
              <a:pPr/>
              <a:t>22/04/2025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1B38A-4791-49DE-88D7-A4274CFD3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246A06-B999-4085-ADCE-DE6ED602C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A7DC-382D-49D4-8FB9-62206FFD69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5505" y="903808"/>
            <a:ext cx="10922635" cy="18514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3159" y="2777693"/>
            <a:ext cx="8885681" cy="345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2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customXml" Target="../ink/ink5.xml"/><Relationship Id="rId3" Type="http://schemas.openxmlformats.org/officeDocument/2006/relationships/image" Target="../media/image22.png"/><Relationship Id="rId7" Type="http://schemas.openxmlformats.org/officeDocument/2006/relationships/customXml" Target="../ink/ink2.xml"/><Relationship Id="rId12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customXml" Target="../ink/ink3.xml"/><Relationship Id="rId1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customXml" Target="../ink/ink7.xml"/><Relationship Id="rId12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customXml" Target="../ink/ink9.xml"/><Relationship Id="rId5" Type="http://schemas.openxmlformats.org/officeDocument/2006/relationships/image" Target="../media/image250.png"/><Relationship Id="rId10" Type="http://schemas.openxmlformats.org/officeDocument/2006/relationships/image" Target="../media/image32.png"/><Relationship Id="rId4" Type="http://schemas.openxmlformats.org/officeDocument/2006/relationships/customXml" Target="../ink/ink6.xml"/><Relationship Id="rId9" Type="http://schemas.openxmlformats.org/officeDocument/2006/relationships/customXml" Target="../ink/ink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logdorobertoararipina.com.br/deficit-na-previdencia-desafia-estados-e-municipios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0.xml"/><Relationship Id="rId7" Type="http://schemas.openxmlformats.org/officeDocument/2006/relationships/hyperlink" Target="https://tcers.tc.br/circulares-e-comunicados/" TargetMode="Externa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3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5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9AF74B-D64B-516D-D959-63582E0EF350}"/>
              </a:ext>
            </a:extLst>
          </p:cNvPr>
          <p:cNvSpPr txBox="1"/>
          <p:nvPr/>
        </p:nvSpPr>
        <p:spPr>
          <a:xfrm>
            <a:off x="1107291" y="1018519"/>
            <a:ext cx="4114801" cy="350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b="1" i="0">
                <a:effectLst/>
              </a:rPr>
              <a:t>REGIME PRÓPRIO DE PREVIDÊNCIA – RPPS MUNICIPAL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b="1" i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3000" i="1">
                <a:effectLst/>
              </a:rPr>
              <a:t>Alternativas de sustentabilidade e compatibilização</a:t>
            </a:r>
          </a:p>
          <a:p>
            <a:pPr>
              <a:lnSpc>
                <a:spcPct val="90000"/>
              </a:lnSpc>
            </a:pPr>
            <a:r>
              <a:rPr lang="en-US" sz="3000" i="1">
                <a:effectLst/>
              </a:rPr>
              <a:t>com o orçamento e as finanças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000" i="1"/>
          </a:p>
          <a:p>
            <a:pPr>
              <a:lnSpc>
                <a:spcPct val="90000"/>
              </a:lnSpc>
            </a:pPr>
            <a:r>
              <a:rPr lang="en-US" sz="3000" i="1"/>
              <a:t>Reforma da Previdência</a:t>
            </a:r>
            <a:endParaRPr lang="en-US" sz="30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50EBC5-993C-7735-75EA-66E3F7082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3330146"/>
            <a:ext cx="2095775" cy="17689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C1FEA3-A096-1EC5-B3D1-7B9AAB3B2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506" y="765171"/>
            <a:ext cx="1893739" cy="1879815"/>
          </a:xfrm>
          <a:prstGeom prst="rect">
            <a:avLst/>
          </a:prstGeom>
        </p:spPr>
      </p:pic>
      <p:pic>
        <p:nvPicPr>
          <p:cNvPr id="1026" name="Picture 2" descr="Rosáro do Sul">
            <a:extLst>
              <a:ext uri="{FF2B5EF4-FFF2-40B4-BE49-F238E27FC236}">
                <a16:creationId xmlns:a16="http://schemas.microsoft.com/office/drawing/2014/main" id="{A41E1524-13D2-0C74-C58B-1C4CC1C68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6301" y="5289972"/>
            <a:ext cx="2699032" cy="5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7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24955-792D-4A18-EFAB-C2CA6302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C305B11-7F05-CC6B-5111-35F4F14B2C5B}"/>
              </a:ext>
            </a:extLst>
          </p:cNvPr>
          <p:cNvSpPr txBox="1"/>
          <p:nvPr/>
        </p:nvSpPr>
        <p:spPr>
          <a:xfrm>
            <a:off x="934064" y="2380214"/>
            <a:ext cx="1032387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9º, §1º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equilíbrio financeiro e atuarial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regime próprio de previdência social deverá ser comprovado por meio de garantia de equivalência, a valor presente, entre o fluxo das receitas estimadas e das despesas projetadas, apuradas atuarialmente, que, juntamente com os bens, direitos e ativos vinculados, comparados às obrigações assumidas, evidenciem a solvência e a liquidez do plano de benefícios.” 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(EC 103/2019)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B5BEFF1-9176-81C3-AE5F-6ABDF79368FB}"/>
              </a:ext>
            </a:extLst>
          </p:cNvPr>
          <p:cNvSpPr/>
          <p:nvPr/>
        </p:nvSpPr>
        <p:spPr>
          <a:xfrm>
            <a:off x="0" y="0"/>
            <a:ext cx="12192000" cy="910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ENTENDENDO O EQUILÍBRIO FINANCEIRO E ATUARIAL DOS RPPS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FE2CA8-3058-6507-00EE-FB966A33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6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3E21-44B7-BBD9-486E-7E9A0D5AC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0A972D9-43A2-077F-CAAF-A250DEB0E3D3}"/>
              </a:ext>
            </a:extLst>
          </p:cNvPr>
          <p:cNvSpPr/>
          <p:nvPr/>
        </p:nvSpPr>
        <p:spPr>
          <a:xfrm>
            <a:off x="4375355" y="2920181"/>
            <a:ext cx="3018503" cy="5088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EQUIVALÊNCIA</a:t>
            </a:r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68CDF1AF-2111-0CA1-9067-F0608D50BB0C}"/>
              </a:ext>
            </a:extLst>
          </p:cNvPr>
          <p:cNvSpPr/>
          <p:nvPr/>
        </p:nvSpPr>
        <p:spPr>
          <a:xfrm>
            <a:off x="3303639" y="1478524"/>
            <a:ext cx="688258" cy="33921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1E6CB86D-3790-F58B-0DCD-83324406CDB5}"/>
              </a:ext>
            </a:extLst>
          </p:cNvPr>
          <p:cNvSpPr/>
          <p:nvPr/>
        </p:nvSpPr>
        <p:spPr>
          <a:xfrm>
            <a:off x="7777316" y="1478521"/>
            <a:ext cx="422789" cy="33921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CEAEF9-1096-1A2B-6C31-A8B98ACE099B}"/>
              </a:ext>
            </a:extLst>
          </p:cNvPr>
          <p:cNvSpPr txBox="1"/>
          <p:nvPr/>
        </p:nvSpPr>
        <p:spPr>
          <a:xfrm>
            <a:off x="806245" y="2851420"/>
            <a:ext cx="249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fluxo de receitas futuras estimadas (em valor presente)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7B993D-DD8D-DC89-90E0-58C1395D51EB}"/>
              </a:ext>
            </a:extLst>
          </p:cNvPr>
          <p:cNvSpPr txBox="1"/>
          <p:nvPr/>
        </p:nvSpPr>
        <p:spPr>
          <a:xfrm>
            <a:off x="8293510" y="2851420"/>
            <a:ext cx="2497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despesas futuras projetadas (em valor presente)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bens, direitos e ativos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4301F2A-BA10-EDDD-3799-F6E3AB27170D}"/>
              </a:ext>
            </a:extLst>
          </p:cNvPr>
          <p:cNvCxnSpPr/>
          <p:nvPr/>
        </p:nvCxnSpPr>
        <p:spPr>
          <a:xfrm>
            <a:off x="5884606" y="3497751"/>
            <a:ext cx="0" cy="1929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E52FEAB-8898-9E12-FF9F-2D99398E7553}"/>
              </a:ext>
            </a:extLst>
          </p:cNvPr>
          <p:cNvSpPr txBox="1"/>
          <p:nvPr/>
        </p:nvSpPr>
        <p:spPr>
          <a:xfrm>
            <a:off x="2418734" y="5609369"/>
            <a:ext cx="7285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comparação entre o $ da receita, o $ que está reservado (acessível), e o $  da despesa (o que é preciso para pagar os benefícios já concedidos e a conceder) deve ser equivalente, ou seja, deve garantir a solvência</a:t>
            </a:r>
          </a:p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 liquidez do plano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90010EE-9474-F5C0-3575-A9652AD0A385}"/>
              </a:ext>
            </a:extLst>
          </p:cNvPr>
          <p:cNvSpPr/>
          <p:nvPr/>
        </p:nvSpPr>
        <p:spPr>
          <a:xfrm>
            <a:off x="0" y="0"/>
            <a:ext cx="12192000" cy="910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ENTENDENDO O EQUILÍBRIO FINANCEIRO E ATUARIAL DOS RPPS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BFADE5-CF71-61CD-246B-2B5B149AC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9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051941" y="1213153"/>
            <a:ext cx="980114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AS REFORMAS EFETIVADAS A PARTIR DE 1998 FORAM ESTRUTURANTES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E SUFICIENTES SOB A PERSPECTIVA DA VIABILIDADE DOS RPPS</a:t>
            </a:r>
          </a:p>
        </p:txBody>
      </p:sp>
      <p:pic>
        <p:nvPicPr>
          <p:cNvPr id="16" name="Picture 2" descr="Dúvida - ícones de interface grá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15" y="1301496"/>
            <a:ext cx="730918" cy="7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1051941" y="2971800"/>
            <a:ext cx="980114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o </a:t>
            </a:r>
            <a:r>
              <a:rPr lang="pt-BR" sz="2000" b="1" i="0" dirty="0">
                <a:solidFill>
                  <a:srgbClr val="000000"/>
                </a:solidFill>
                <a:effectLst/>
              </a:rPr>
              <a:t>equacionamento do </a:t>
            </a:r>
            <a:r>
              <a:rPr lang="pt-BR" sz="2000" b="1" i="0" u="sng" dirty="0" err="1">
                <a:solidFill>
                  <a:srgbClr val="000000"/>
                </a:solidFill>
                <a:effectLst/>
              </a:rPr>
              <a:t>deficit</a:t>
            </a:r>
            <a:r>
              <a:rPr lang="pt-BR" sz="2000" b="1" i="0" u="sng" dirty="0">
                <a:solidFill>
                  <a:srgbClr val="000000"/>
                </a:solidFill>
                <a:effectLst/>
              </a:rPr>
              <a:t> atuarial</a:t>
            </a:r>
            <a:r>
              <a:rPr lang="pt-BR" sz="2000" b="1" i="0" dirty="0">
                <a:solidFill>
                  <a:srgbClr val="000000"/>
                </a:solidFill>
                <a:effectLst/>
              </a:rPr>
              <a:t> foi e</a:t>
            </a:r>
          </a:p>
          <a:p>
            <a:pPr algn="ctr"/>
            <a:r>
              <a:rPr lang="pt-BR" sz="2000" b="1" i="0" dirty="0">
                <a:solidFill>
                  <a:srgbClr val="000000"/>
                </a:solidFill>
                <a:effectLst/>
              </a:rPr>
              <a:t>permanece um dos principais desafios dos RPPS</a:t>
            </a:r>
            <a:endParaRPr lang="pt-BR" sz="2000" b="1" u="sng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51941" y="4107885"/>
            <a:ext cx="980114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 EC 103/2019 veda a criação de novos RPPS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(art. 40, §22, da CF)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49689F-5304-B458-D3EE-1AF6BEAC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5EF95-A4A6-F8D2-0A85-082876399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F20BAF1-981F-A642-4429-2F4F1621BBFB}"/>
              </a:ext>
            </a:extLst>
          </p:cNvPr>
          <p:cNvSpPr/>
          <p:nvPr/>
        </p:nvSpPr>
        <p:spPr>
          <a:xfrm>
            <a:off x="1344264" y="2971800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falta de regulação até 1998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2A0F49-95F1-AFD0-102B-1BEFB5B986EE}"/>
              </a:ext>
            </a:extLst>
          </p:cNvPr>
          <p:cNvSpPr/>
          <p:nvPr/>
        </p:nvSpPr>
        <p:spPr>
          <a:xfrm>
            <a:off x="3720132" y="4180142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>
                <a:solidFill>
                  <a:schemeClr val="tx1"/>
                </a:solidFill>
              </a:rPr>
              <a:t>aspectos demográficos</a:t>
            </a:r>
            <a:endParaRPr lang="pt-BR" sz="2000" b="1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F9FDD56-40E9-4D58-9C86-446B4633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9A6B522-7ABA-8665-9267-D3DC16A8FDBA}"/>
              </a:ext>
            </a:extLst>
          </p:cNvPr>
          <p:cNvSpPr/>
          <p:nvPr/>
        </p:nvSpPr>
        <p:spPr>
          <a:xfrm>
            <a:off x="6244838" y="2971800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ações internas dos entes com reflexo nos benefícios previdenciários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405562-1199-8EF2-30F6-89B8D81EFF24}"/>
              </a:ext>
            </a:extLst>
          </p:cNvPr>
          <p:cNvSpPr/>
          <p:nvPr/>
        </p:nvSpPr>
        <p:spPr>
          <a:xfrm>
            <a:off x="1344264" y="1658132"/>
            <a:ext cx="980114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QUAL A ORIGEM DO DEFICIT E QUAL A TENDÊNCIA DE OSCILAÇÃO</a:t>
            </a:r>
          </a:p>
        </p:txBody>
      </p:sp>
      <p:pic>
        <p:nvPicPr>
          <p:cNvPr id="6" name="Picture 2" descr="Dúvida - ícones de interface grátis">
            <a:extLst>
              <a:ext uri="{FF2B5EF4-FFF2-40B4-BE49-F238E27FC236}">
                <a16:creationId xmlns:a16="http://schemas.microsoft.com/office/drawing/2014/main" id="{2C1814E6-11A5-872F-4530-AA0E937F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18" y="1749873"/>
            <a:ext cx="730918" cy="7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3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F21DB-DB48-3567-EF13-379A3375A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D47D9A2-6402-CCE7-D4ED-1D4CD637CB8B}"/>
              </a:ext>
            </a:extLst>
          </p:cNvPr>
          <p:cNvSpPr/>
          <p:nvPr/>
        </p:nvSpPr>
        <p:spPr>
          <a:xfrm>
            <a:off x="0" y="1325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0">
                <a:solidFill>
                  <a:srgbClr val="162937"/>
                </a:solidFill>
                <a:effectLst/>
              </a:rPr>
              <a:t>ESTRUTURA FUNCIONAL E REMUNERATÓRIA DOS SEGURADOS DO RPPS</a:t>
            </a:r>
          </a:p>
          <a:p>
            <a:pPr algn="ctr"/>
            <a:r>
              <a:rPr lang="pt-BR" sz="2000" b="1" i="0">
                <a:solidFill>
                  <a:srgbClr val="162937"/>
                </a:solidFill>
                <a:effectLst/>
              </a:rPr>
              <a:t>E </a:t>
            </a:r>
            <a:r>
              <a:rPr lang="pt-BR" sz="2000" b="1">
                <a:solidFill>
                  <a:srgbClr val="162937"/>
                </a:solidFill>
              </a:rPr>
              <a:t>DAS DEMAIS POLÍTICAS DE PESSOAL</a:t>
            </a:r>
            <a:endParaRPr lang="pt-BR" sz="2000" b="1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280B27-EB3B-114B-D460-0352984488A1}"/>
              </a:ext>
            </a:extLst>
          </p:cNvPr>
          <p:cNvSpPr txBox="1"/>
          <p:nvPr/>
        </p:nvSpPr>
        <p:spPr>
          <a:xfrm>
            <a:off x="1298961" y="2047372"/>
            <a:ext cx="98011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rgbClr val="00B050"/>
                </a:solidFill>
              </a:rPr>
              <a:t>IMPACTO ORÇAMENTÁRIO E FINANCEIRO NAS DESPESAS DO ENTE</a:t>
            </a:r>
          </a:p>
          <a:p>
            <a:pPr algn="ctr"/>
            <a:r>
              <a:rPr lang="pt-BR" sz="2200" b="1" dirty="0">
                <a:solidFill>
                  <a:srgbClr val="00B050"/>
                </a:solidFill>
              </a:rPr>
              <a:t>IMPACTO NAS DESPESAS COM PESSOAL</a:t>
            </a:r>
          </a:p>
          <a:p>
            <a:pPr algn="ctr"/>
            <a:r>
              <a:rPr lang="pt-BR" sz="2200" b="1" dirty="0">
                <a:solidFill>
                  <a:srgbClr val="00B050"/>
                </a:solidFill>
              </a:rPr>
              <a:t>IMPACTO NAS DESPESAS DO RPPS</a:t>
            </a:r>
          </a:p>
          <a:p>
            <a:pPr algn="ctr"/>
            <a:r>
              <a:rPr lang="pt-BR" sz="2200" dirty="0"/>
              <a:t>despesa imediata (paridade)</a:t>
            </a:r>
          </a:p>
          <a:p>
            <a:pPr algn="ctr"/>
            <a:r>
              <a:rPr lang="pt-BR" sz="2200" dirty="0"/>
              <a:t>despesa mediata (passivo atuarial)</a:t>
            </a:r>
          </a:p>
          <a:p>
            <a:pPr algn="ctr"/>
            <a:r>
              <a:rPr lang="pt-BR" sz="2200" dirty="0"/>
              <a:t>fluxo de caixa x investimentos</a:t>
            </a:r>
          </a:p>
          <a:p>
            <a:pPr algn="ctr"/>
            <a:endParaRPr lang="pt-BR" sz="2200" dirty="0"/>
          </a:p>
          <a:p>
            <a:pPr algn="ctr"/>
            <a:r>
              <a:rPr lang="pt-BR" sz="2200" dirty="0"/>
              <a:t>- Estimativa de impacto nos termos da LFR e análise atuarial prévia –</a:t>
            </a:r>
          </a:p>
          <a:p>
            <a:pPr algn="ctr"/>
            <a:r>
              <a:rPr lang="pt-BR" sz="2200" dirty="0"/>
              <a:t>- Responsabilidade dos Gestores do RPPS - 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6146" name="Picture 2" descr="Ponto de exclamação Sinal de aviso Símbolo de interjeição, placa de  advertência, miscelânea, ângulo, triângulo png | PNGWing">
            <a:extLst>
              <a:ext uri="{FF2B5EF4-FFF2-40B4-BE49-F238E27FC236}">
                <a16:creationId xmlns:a16="http://schemas.microsoft.com/office/drawing/2014/main" id="{6B73B57A-B73B-73DD-3485-1B09B9CEB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72" y="5303039"/>
            <a:ext cx="727438" cy="6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8EEDD9A-356B-85BA-24BC-88FEB761172A}"/>
              </a:ext>
            </a:extLst>
          </p:cNvPr>
          <p:cNvSpPr txBox="1"/>
          <p:nvPr/>
        </p:nvSpPr>
        <p:spPr>
          <a:xfrm>
            <a:off x="4921455" y="6210631"/>
            <a:ext cx="2349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REFLEXO DOS PISOS</a:t>
            </a:r>
          </a:p>
        </p:txBody>
      </p:sp>
    </p:spTree>
    <p:extLst>
      <p:ext uri="{BB962C8B-B14F-4D97-AF65-F5344CB8AC3E}">
        <p14:creationId xmlns:p14="http://schemas.microsoft.com/office/powerpoint/2010/main" val="22786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B389D1-B02F-0A49-AFAE-D8FEDEDD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 r="-3" b="110"/>
          <a:stretch/>
        </p:blipFill>
        <p:spPr bwMode="auto">
          <a:xfrm>
            <a:off x="-1" y="10"/>
            <a:ext cx="6324601" cy="6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28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3E2789-1D1A-4F04-447D-05551DBD49B3}"/>
              </a:ext>
            </a:extLst>
          </p:cNvPr>
          <p:cNvSpPr txBox="1"/>
          <p:nvPr/>
        </p:nvSpPr>
        <p:spPr>
          <a:xfrm>
            <a:off x="6928832" y="1828417"/>
            <a:ext cx="4352745" cy="32011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dados do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Censo Demográfico 2022 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comprovam a tendência de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agravamento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acelerado </a:t>
            </a:r>
            <a:r>
              <a:rPr lang="pt-BR" sz="26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dos </a:t>
            </a:r>
            <a:r>
              <a:rPr lang="pt-BR" sz="2600" dirty="0" err="1">
                <a:solidFill>
                  <a:srgbClr val="E7E6E6">
                    <a:lumMod val="25000"/>
                  </a:srgbClr>
                </a:solidFill>
                <a:latin typeface="Calibri" panose="020F0502020204030204"/>
              </a:rPr>
              <a:t>deficits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partir do levantamento das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variáveis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impactam os 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custos previdenciários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A22ED75-CA52-2F9F-BFAA-FCEF44996EA8}"/>
              </a:ext>
            </a:extLst>
          </p:cNvPr>
          <p:cNvCxnSpPr/>
          <p:nvPr/>
        </p:nvCxnSpPr>
        <p:spPr>
          <a:xfrm>
            <a:off x="8175324" y="2206486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8EE1181-1193-BA48-15D4-3A0FEFEED8DE}"/>
              </a:ext>
            </a:extLst>
          </p:cNvPr>
          <p:cNvCxnSpPr/>
          <p:nvPr/>
        </p:nvCxnSpPr>
        <p:spPr>
          <a:xfrm>
            <a:off x="8175324" y="5310807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E6B07ACD-62B6-DED0-9960-8F81ABA5E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3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B389D1-B02F-0A49-AFAE-D8FEDEDD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 r="-3" b="110"/>
          <a:stretch/>
        </p:blipFill>
        <p:spPr bwMode="auto">
          <a:xfrm>
            <a:off x="-1" y="10"/>
            <a:ext cx="6324601" cy="6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28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3E2789-1D1A-4F04-447D-05551DBD49B3}"/>
              </a:ext>
            </a:extLst>
          </p:cNvPr>
          <p:cNvSpPr txBox="1"/>
          <p:nvPr/>
        </p:nvSpPr>
        <p:spPr>
          <a:xfrm>
            <a:off x="6928832" y="2320196"/>
            <a:ext cx="4352745" cy="171947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número de pessoas com </a:t>
            </a: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anos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 mais de idade </a:t>
            </a: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cresceu 57,4% 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população do país em 12 anos.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1200" cap="none" spc="0" normalizeH="0" baseline="0" noProof="0">
              <a:ln>
                <a:noFill/>
              </a:ln>
              <a:solidFill>
                <a:srgbClr val="4B4B4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A22ED75-CA52-2F9F-BFAA-FCEF44996EA8}"/>
              </a:ext>
            </a:extLst>
          </p:cNvPr>
          <p:cNvCxnSpPr/>
          <p:nvPr/>
        </p:nvCxnSpPr>
        <p:spPr>
          <a:xfrm>
            <a:off x="8112706" y="1802367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8EE1181-1193-BA48-15D4-3A0FEFEED8DE}"/>
              </a:ext>
            </a:extLst>
          </p:cNvPr>
          <p:cNvCxnSpPr/>
          <p:nvPr/>
        </p:nvCxnSpPr>
        <p:spPr>
          <a:xfrm>
            <a:off x="8297842" y="5897067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1657E0BE-FC03-4F12-BAC5-A7EB873F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82" y="3834316"/>
            <a:ext cx="3839642" cy="171947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09F4E7C-D91F-E2B0-4AB7-AEAAD637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7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B389D1-B02F-0A49-AFAE-D8FEDEDD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 r="-3" b="110"/>
          <a:stretch/>
        </p:blipFill>
        <p:spPr bwMode="auto">
          <a:xfrm>
            <a:off x="-1" y="10"/>
            <a:ext cx="6324601" cy="6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28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3E2789-1D1A-4F04-447D-05551DBD49B3}"/>
              </a:ext>
            </a:extLst>
          </p:cNvPr>
          <p:cNvSpPr txBox="1"/>
          <p:nvPr/>
        </p:nvSpPr>
        <p:spPr>
          <a:xfrm>
            <a:off x="6928832" y="1341641"/>
            <a:ext cx="4352745" cy="32011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número de homens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 relação ao de mulheres </a:t>
            </a: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vem decrescendo 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 longo do tempo. Para cada grupo de 100 mulheres, por exemplo, havia 98,7 homens em 1980; 96,0 em 2010; e 94,2 em 2022.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A22ED75-CA52-2F9F-BFAA-FCEF44996EA8}"/>
              </a:ext>
            </a:extLst>
          </p:cNvPr>
          <p:cNvCxnSpPr/>
          <p:nvPr/>
        </p:nvCxnSpPr>
        <p:spPr>
          <a:xfrm>
            <a:off x="8126485" y="1648347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8EE1181-1193-BA48-15D4-3A0FEFEED8DE}"/>
              </a:ext>
            </a:extLst>
          </p:cNvPr>
          <p:cNvCxnSpPr/>
          <p:nvPr/>
        </p:nvCxnSpPr>
        <p:spPr>
          <a:xfrm>
            <a:off x="8277964" y="5862102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5FF4D5B-FC7A-B625-CFFD-974A1601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68" y="4535743"/>
            <a:ext cx="4037941" cy="9687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F45B4E-10E7-2BB2-489D-FBC5C61F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30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B389D1-B02F-0A49-AFAE-D8FEDEDD5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5" r="-3" b="110"/>
          <a:stretch/>
        </p:blipFill>
        <p:spPr bwMode="auto">
          <a:xfrm>
            <a:off x="-1" y="10"/>
            <a:ext cx="6324601" cy="68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28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3" name="Freeform: Shape 32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3E2789-1D1A-4F04-447D-05551DBD49B3}"/>
              </a:ext>
            </a:extLst>
          </p:cNvPr>
          <p:cNvSpPr txBox="1"/>
          <p:nvPr/>
        </p:nvSpPr>
        <p:spPr>
          <a:xfrm>
            <a:off x="6723870" y="2847992"/>
            <a:ext cx="4352745" cy="197106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total de </a:t>
            </a: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crianças com até 14 anos 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idade </a:t>
            </a: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decresceu 12,6%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mudando de 45,9 milhões (24,1%) em 2010 para 40,1 milhões (19,8%) em 2022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A22ED75-CA52-2F9F-BFAA-FCEF44996EA8}"/>
              </a:ext>
            </a:extLst>
          </p:cNvPr>
          <p:cNvCxnSpPr/>
          <p:nvPr/>
        </p:nvCxnSpPr>
        <p:spPr>
          <a:xfrm>
            <a:off x="7922404" y="2697039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8EE1181-1193-BA48-15D4-3A0FEFEED8DE}"/>
              </a:ext>
            </a:extLst>
          </p:cNvPr>
          <p:cNvCxnSpPr/>
          <p:nvPr/>
        </p:nvCxnSpPr>
        <p:spPr>
          <a:xfrm>
            <a:off x="8013368" y="5082209"/>
            <a:ext cx="167435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A6B9C92-28E6-0E9D-D060-ACC590A9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2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AA6E42-7056-1D0A-1AD6-436107CFE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r="9162" b="-1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65B958-C48B-25A5-96A3-BBB1900DAB9F}"/>
              </a:ext>
            </a:extLst>
          </p:cNvPr>
          <p:cNvSpPr txBox="1"/>
          <p:nvPr/>
        </p:nvSpPr>
        <p:spPr>
          <a:xfrm>
            <a:off x="243987" y="2936631"/>
            <a:ext cx="4934682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longevidade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 os custos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previdenciários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0C6BC-543E-9310-3D9E-4A3FFDD1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B9EFD9-3BF8-BFEE-DC6C-1B79A3C8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8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8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676C75-D50B-9AD1-8F0E-A495136F7AAF}"/>
              </a:ext>
            </a:extLst>
          </p:cNvPr>
          <p:cNvSpPr txBox="1"/>
          <p:nvPr/>
        </p:nvSpPr>
        <p:spPr>
          <a:xfrm>
            <a:off x="702275" y="3429000"/>
            <a:ext cx="3616913" cy="1464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RPPS no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551399A7-14C4-84EC-66EA-621BF64A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01"/>
          <a:stretch/>
        </p:blipFill>
        <p:spPr>
          <a:xfrm>
            <a:off x="5737360" y="868697"/>
            <a:ext cx="6054965" cy="541708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CC3F658-31B2-D3E4-4A64-4E962FA41BBC}"/>
              </a:ext>
            </a:extLst>
          </p:cNvPr>
          <p:cNvSpPr txBox="1"/>
          <p:nvPr/>
        </p:nvSpPr>
        <p:spPr>
          <a:xfrm>
            <a:off x="6850609" y="6147278"/>
            <a:ext cx="4292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Secretaria de Previdência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C6AD02-7513-0B4F-716F-DF7B084A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93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667A-D65F-48FF-7BA5-FD1267B10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FEAB748-2AC1-11ED-1E2B-25B74983158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>
              <a:solidFill>
                <a:schemeClr val="tx1"/>
              </a:solidFill>
            </a:endParaRP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PIRÂMIDE ETÁRIA E ENVELHECIMENTO DA POPULAÇÃO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- a previdência e o pacto intergeracional - </a:t>
            </a:r>
          </a:p>
          <a:p>
            <a:pPr algn="ctr"/>
            <a:endParaRPr lang="pt-BR" sz="2000" b="1">
              <a:solidFill>
                <a:schemeClr val="tx1"/>
              </a:solidFill>
            </a:endParaRPr>
          </a:p>
        </p:txBody>
      </p:sp>
      <p:pic>
        <p:nvPicPr>
          <p:cNvPr id="3" name="Imagem 2" descr="graf barra 1970 piramide etaria rs">
            <a:extLst>
              <a:ext uri="{FF2B5EF4-FFF2-40B4-BE49-F238E27FC236}">
                <a16:creationId xmlns:a16="http://schemas.microsoft.com/office/drawing/2014/main" id="{EF9210E3-0B14-8340-975F-17111FEDF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0" y="2337955"/>
            <a:ext cx="4290577" cy="3023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DF0C809-38C5-9DF0-1B54-462F8B7AA957}"/>
              </a:ext>
            </a:extLst>
          </p:cNvPr>
          <p:cNvSpPr txBox="1"/>
          <p:nvPr/>
        </p:nvSpPr>
        <p:spPr>
          <a:xfrm>
            <a:off x="1718664" y="5496051"/>
            <a:ext cx="29440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Etária do RS – 1970</a:t>
            </a:r>
          </a:p>
        </p:txBody>
      </p:sp>
      <p:pic>
        <p:nvPicPr>
          <p:cNvPr id="6" name="Imagem 5" descr="graf barra 1980 piramide etaria rs">
            <a:extLst>
              <a:ext uri="{FF2B5EF4-FFF2-40B4-BE49-F238E27FC236}">
                <a16:creationId xmlns:a16="http://schemas.microsoft.com/office/drawing/2014/main" id="{329A7F46-CA47-8ED7-4F30-E2B9FCA9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2337955"/>
            <a:ext cx="4290576" cy="30302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FA607D5-8D63-68A1-45E7-B8C1A90FDBAE}"/>
              </a:ext>
            </a:extLst>
          </p:cNvPr>
          <p:cNvSpPr txBox="1"/>
          <p:nvPr/>
        </p:nvSpPr>
        <p:spPr>
          <a:xfrm>
            <a:off x="6852410" y="5496051"/>
            <a:ext cx="29440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Etária do RS – 1980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B7985A-3334-BD9B-A592-6EEE916F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44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F031E-4C6E-061E-CC9B-BF1CA6A3A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2EFDBA-CE2C-E59D-A393-11D5F44357CD}"/>
              </a:ext>
            </a:extLst>
          </p:cNvPr>
          <p:cNvSpPr txBox="1"/>
          <p:nvPr/>
        </p:nvSpPr>
        <p:spPr>
          <a:xfrm>
            <a:off x="1718664" y="5496051"/>
            <a:ext cx="29440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Etária do RS – 1991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853B9A5-2F20-472D-C0D7-C598822BB560}"/>
              </a:ext>
            </a:extLst>
          </p:cNvPr>
          <p:cNvSpPr txBox="1"/>
          <p:nvPr/>
        </p:nvSpPr>
        <p:spPr>
          <a:xfrm>
            <a:off x="6852410" y="5496051"/>
            <a:ext cx="29440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Etária do RS – 2000</a:t>
            </a:r>
          </a:p>
        </p:txBody>
      </p:sp>
      <p:pic>
        <p:nvPicPr>
          <p:cNvPr id="4" name="Imagem 3" descr="graf barra 1991 piramide etaria rs">
            <a:extLst>
              <a:ext uri="{FF2B5EF4-FFF2-40B4-BE49-F238E27FC236}">
                <a16:creationId xmlns:a16="http://schemas.microsoft.com/office/drawing/2014/main" id="{BBE3610B-DCCF-AD0A-2CA2-2DBA84B70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337955"/>
            <a:ext cx="4430855" cy="3143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graf barra 2000 piramide etaria rs">
            <a:extLst>
              <a:ext uri="{FF2B5EF4-FFF2-40B4-BE49-F238E27FC236}">
                <a16:creationId xmlns:a16="http://schemas.microsoft.com/office/drawing/2014/main" id="{C763914A-F130-8CC4-9D51-DB8BF09F7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64" y="2337955"/>
            <a:ext cx="4460793" cy="31438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A89E3E0-BBE5-7F4F-693E-5C7ADEB38E79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>
              <a:solidFill>
                <a:schemeClr val="tx1"/>
              </a:solidFill>
            </a:endParaRP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PIRÂMIDE ETÁRIA E ENVELHECIMENTO DA POPULAÇÃO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- a previdência e o pacto intergeracional - </a:t>
            </a:r>
          </a:p>
          <a:p>
            <a:pPr algn="ctr"/>
            <a:endParaRPr lang="pt-BR" sz="2000" b="1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74129C-D089-EE0A-B392-537C53551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33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7FE12-B262-1E60-4278-90011E1BC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D5B78A2-2689-0A64-3550-2C5501EC7ECD}"/>
              </a:ext>
            </a:extLst>
          </p:cNvPr>
          <p:cNvSpPr txBox="1"/>
          <p:nvPr/>
        </p:nvSpPr>
        <p:spPr>
          <a:xfrm>
            <a:off x="1718664" y="5496051"/>
            <a:ext cx="29440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Etária do RS – 2010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5CD9AB-3CF5-BD99-0A2D-985793D9E818}"/>
              </a:ext>
            </a:extLst>
          </p:cNvPr>
          <p:cNvSpPr txBox="1"/>
          <p:nvPr/>
        </p:nvSpPr>
        <p:spPr>
          <a:xfrm>
            <a:off x="6852410" y="5496051"/>
            <a:ext cx="294401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Pirâmide Etária do RS – 2020</a:t>
            </a:r>
          </a:p>
        </p:txBody>
      </p:sp>
      <p:pic>
        <p:nvPicPr>
          <p:cNvPr id="3" name="Imagem 2" descr="graf barra 2010 piramide etaria rs">
            <a:extLst>
              <a:ext uri="{FF2B5EF4-FFF2-40B4-BE49-F238E27FC236}">
                <a16:creationId xmlns:a16="http://schemas.microsoft.com/office/drawing/2014/main" id="{80329981-DB92-B78F-0F87-89AA2138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63" y="2337955"/>
            <a:ext cx="4460793" cy="315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graf barra 2020 piramide etaria rs">
            <a:extLst>
              <a:ext uri="{FF2B5EF4-FFF2-40B4-BE49-F238E27FC236}">
                <a16:creationId xmlns:a16="http://schemas.microsoft.com/office/drawing/2014/main" id="{679CD885-45AD-7AAB-38FA-B6D8534A3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77" y="2337955"/>
            <a:ext cx="4460793" cy="31437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771F01E-B1F7-ABBC-4059-A1000CA3B8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>
              <a:solidFill>
                <a:schemeClr val="tx1"/>
              </a:solidFill>
            </a:endParaRP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PIRÂMIDE ETÁRIA E ENVELHECIMENTO DA POPULAÇÃO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- a previdência e o pacto intergeracional - </a:t>
            </a:r>
          </a:p>
          <a:p>
            <a:pPr algn="ctr"/>
            <a:endParaRPr lang="pt-BR" sz="2000" b="1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44B63F-469B-B2DA-FAF9-E47938A09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6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390E5-9492-9066-8708-67F611978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6B9B50-6CB1-CA2F-6AA5-BAA75D7CBD0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Exemplo de apontamento …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AB60AE5-DCCB-4A96-7B1C-62CFDC54ACFC}"/>
              </a:ext>
            </a:extLst>
          </p:cNvPr>
          <p:cNvSpPr txBox="1"/>
          <p:nvPr/>
        </p:nvSpPr>
        <p:spPr>
          <a:xfrm>
            <a:off x="477981" y="4872922"/>
            <a:ext cx="393330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Fonte: TCE/RS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Resultado de imagem para errado">
            <a:extLst>
              <a:ext uri="{FF2B5EF4-FFF2-40B4-BE49-F238E27FC236}">
                <a16:creationId xmlns:a16="http://schemas.microsoft.com/office/drawing/2014/main" id="{E0D13F0F-3554-496A-79CE-5A03F31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4356" y="1300722"/>
            <a:ext cx="6408836" cy="41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5871151-79FF-AD6C-6922-5B2AB602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66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A63EC-7BA8-78D8-8E0D-F6A4C532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A6BBE8-19F5-ECFB-27AA-68892993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88A8C12-5D5A-9F2B-C298-4100A9443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47" y="814022"/>
            <a:ext cx="7744906" cy="52299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8D0020-8F11-4FAD-198E-734363E3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875" y="1722922"/>
            <a:ext cx="2875245" cy="144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98C16312-48AB-6385-C100-3B06B5A890AA}"/>
                  </a:ext>
                </a:extLst>
              </p14:cNvPr>
              <p14:cNvContentPartPr/>
              <p14:nvPr/>
            </p14:nvContentPartPr>
            <p14:xfrm>
              <a:off x="2993305" y="-96404"/>
              <a:ext cx="36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98C16312-48AB-6385-C100-3B06B5A890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7305" y="-16840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B483BF3B-9A9B-C3C1-FBFC-E71C3C5D5FAD}"/>
                  </a:ext>
                </a:extLst>
              </p14:cNvPr>
              <p14:cNvContentPartPr/>
              <p14:nvPr/>
            </p14:nvContentPartPr>
            <p14:xfrm>
              <a:off x="3484345" y="2319309"/>
              <a:ext cx="2174400" cy="2052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B483BF3B-9A9B-C3C1-FBFC-E71C3C5D5F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2345" y="2175669"/>
                <a:ext cx="23180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93945E73-85AE-1D81-2446-EEBB2F845E3A}"/>
                  </a:ext>
                </a:extLst>
              </p14:cNvPr>
              <p14:cNvContentPartPr/>
              <p14:nvPr/>
            </p14:nvContentPartPr>
            <p14:xfrm>
              <a:off x="3705385" y="3550509"/>
              <a:ext cx="3281760" cy="795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93945E73-85AE-1D81-2446-EEBB2F845E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3745" y="3406869"/>
                <a:ext cx="34254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5DCE3FDC-BA2E-7BD5-1556-54444D0FE0C1}"/>
                  </a:ext>
                </a:extLst>
              </p14:cNvPr>
              <p14:cNvContentPartPr/>
              <p14:nvPr/>
            </p14:nvContentPartPr>
            <p14:xfrm>
              <a:off x="7469185" y="5379309"/>
              <a:ext cx="1693080" cy="111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5DCE3FDC-BA2E-7BD5-1556-54444D0FE0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97545" y="5235669"/>
                <a:ext cx="18367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014B4CD5-1807-2238-FE18-A44CFE02F5B0}"/>
                  </a:ext>
                </a:extLst>
              </p14:cNvPr>
              <p14:cNvContentPartPr/>
              <p14:nvPr/>
            </p14:nvContentPartPr>
            <p14:xfrm>
              <a:off x="7497985" y="5630229"/>
              <a:ext cx="1654920" cy="1044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014B4CD5-1807-2238-FE18-A44CFE02F5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5985" y="5486589"/>
                <a:ext cx="179856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65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A8E63-5A80-9F08-8318-DE521313E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94BDD3E-76FB-E56C-B343-6B9E0224F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574040-82F8-B880-C546-08D143E9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875" y="1722922"/>
            <a:ext cx="2875245" cy="144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7D1314E3-31E2-6ACC-B8DE-202F6A6C3535}"/>
                  </a:ext>
                </a:extLst>
              </p14:cNvPr>
              <p14:cNvContentPartPr/>
              <p14:nvPr/>
            </p14:nvContentPartPr>
            <p14:xfrm>
              <a:off x="2993305" y="-96404"/>
              <a:ext cx="36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7D1314E3-31E2-6ACC-B8DE-202F6A6C35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7305" y="-168404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6B369B1A-EB22-4E8B-BF67-F405C1ECA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995" y="999786"/>
            <a:ext cx="7240010" cy="48584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768859F0-66ED-3299-6503-100426C45AA0}"/>
                  </a:ext>
                </a:extLst>
              </p14:cNvPr>
              <p14:cNvContentPartPr/>
              <p14:nvPr/>
            </p14:nvContentPartPr>
            <p14:xfrm>
              <a:off x="4516848" y="1334304"/>
              <a:ext cx="1124640" cy="3852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768859F0-66ED-3299-6503-100426C45A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5208" y="1190664"/>
                <a:ext cx="126828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867AD333-7A25-6C6D-47EF-1B33D36C6E4D}"/>
                  </a:ext>
                </a:extLst>
              </p14:cNvPr>
              <p14:cNvContentPartPr/>
              <p14:nvPr/>
            </p14:nvContentPartPr>
            <p14:xfrm>
              <a:off x="5074848" y="5120424"/>
              <a:ext cx="4205880" cy="208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867AD333-7A25-6C6D-47EF-1B33D36C6E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02848" y="4976784"/>
                <a:ext cx="434952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423A2898-01C7-1023-5AED-8F0E33D83896}"/>
                  </a:ext>
                </a:extLst>
              </p14:cNvPr>
              <p14:cNvContentPartPr/>
              <p14:nvPr/>
            </p14:nvContentPartPr>
            <p14:xfrm>
              <a:off x="2642328" y="5312664"/>
              <a:ext cx="3821400" cy="378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423A2898-01C7-1023-5AED-8F0E33D838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0688" y="5168664"/>
                <a:ext cx="396504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480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6A0FB-1913-E598-2B47-4923781DE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AEED6698-CA8E-6A0C-3CEF-BE73DF8749BD}"/>
              </a:ext>
            </a:extLst>
          </p:cNvPr>
          <p:cNvSpPr/>
          <p:nvPr/>
        </p:nvSpPr>
        <p:spPr>
          <a:xfrm>
            <a:off x="1051941" y="1213153"/>
            <a:ext cx="9801148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QUAIS AS PRINCIPAIS DIFICULDADES PARA EQUACIONAR O DEFICIT </a:t>
            </a:r>
          </a:p>
        </p:txBody>
      </p:sp>
      <p:pic>
        <p:nvPicPr>
          <p:cNvPr id="16" name="Picture 2" descr="Dúvida - ícones de interface grátis">
            <a:extLst>
              <a:ext uri="{FF2B5EF4-FFF2-40B4-BE49-F238E27FC236}">
                <a16:creationId xmlns:a16="http://schemas.microsoft.com/office/drawing/2014/main" id="{A45C4845-CF00-582D-19D6-8F24174D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15" y="1301496"/>
            <a:ext cx="730918" cy="7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94A3799-0B53-0D29-D626-A6191A93E826}"/>
              </a:ext>
            </a:extLst>
          </p:cNvPr>
          <p:cNvSpPr/>
          <p:nvPr/>
        </p:nvSpPr>
        <p:spPr>
          <a:xfrm>
            <a:off x="1051941" y="4136087"/>
            <a:ext cx="980114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Compatibilidade </a:t>
            </a:r>
            <a:r>
              <a:rPr lang="pt-BR" sz="2000" b="1" u="sng" dirty="0">
                <a:solidFill>
                  <a:schemeClr val="tx1"/>
                </a:solidFill>
              </a:rPr>
              <a:t>orçamentária</a:t>
            </a:r>
            <a:r>
              <a:rPr lang="pt-BR" sz="2000" b="1" dirty="0">
                <a:solidFill>
                  <a:schemeClr val="tx1"/>
                </a:solidFill>
              </a:rPr>
              <a:t>, </a:t>
            </a:r>
            <a:r>
              <a:rPr lang="pt-BR" sz="2000" b="1" u="sng" dirty="0">
                <a:solidFill>
                  <a:schemeClr val="tx1"/>
                </a:solidFill>
              </a:rPr>
              <a:t>financeira</a:t>
            </a:r>
            <a:r>
              <a:rPr lang="pt-BR" sz="2000" b="1" dirty="0">
                <a:solidFill>
                  <a:schemeClr val="tx1"/>
                </a:solidFill>
              </a:rPr>
              <a:t> e </a:t>
            </a:r>
            <a:r>
              <a:rPr lang="pt-BR" sz="2000" b="1" u="sng" dirty="0">
                <a:solidFill>
                  <a:schemeClr val="tx1"/>
                </a:solidFill>
              </a:rPr>
              <a:t>fiscal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BEC5F42-B7A1-B7C0-1A67-A42E6A5884FE}"/>
              </a:ext>
            </a:extLst>
          </p:cNvPr>
          <p:cNvSpPr/>
          <p:nvPr/>
        </p:nvSpPr>
        <p:spPr>
          <a:xfrm>
            <a:off x="1051941" y="2971800"/>
            <a:ext cx="980114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Atendimento ao </a:t>
            </a:r>
            <a:r>
              <a:rPr lang="pt-BR" sz="2000" b="1" u="sng" dirty="0">
                <a:solidFill>
                  <a:schemeClr val="tx1"/>
                </a:solidFill>
              </a:rPr>
              <a:t>Ofício Circular 3/2023 do TCE/RS</a:t>
            </a:r>
          </a:p>
          <a:p>
            <a:pPr algn="ctr"/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- Equacionamento em alíquotas / equacionamento em aportes -</a:t>
            </a:r>
            <a:r>
              <a:rPr lang="pt-BR" sz="2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11DCB7-E403-4CB8-6622-2D2B282BA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A1E12-A5AC-32AF-4CA1-2DF6AB05B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203678-B1DF-73EA-F619-26514846752B}"/>
              </a:ext>
            </a:extLst>
          </p:cNvPr>
          <p:cNvSpPr txBox="1"/>
          <p:nvPr/>
        </p:nvSpPr>
        <p:spPr>
          <a:xfrm>
            <a:off x="934064" y="1968259"/>
            <a:ext cx="103238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Quais medidas podem ser aplicadas para 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equacionamento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kumimoji="0" lang="pt-BR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deficit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atuarial?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Necessidade de compatibilização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orçamentária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financeira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</a:t>
            </a:r>
            <a:r>
              <a:rPr kumimoji="0" lang="pt-B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33FF15-F186-0998-A4AA-6AB89B41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43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3D2CA-7BEF-C949-8285-97D5CBC6F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0D71A8-3A14-C588-B9E4-EAB65538A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51" y="2354239"/>
            <a:ext cx="10389698" cy="3948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B5A8C1-E5AD-D902-E423-7E18D8F9B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7A6B488-DD57-3002-D7BB-9F9F6BE0FEA0}"/>
              </a:ext>
            </a:extLst>
          </p:cNvPr>
          <p:cNvSpPr txBox="1"/>
          <p:nvPr/>
        </p:nvSpPr>
        <p:spPr>
          <a:xfrm>
            <a:off x="2313271" y="555676"/>
            <a:ext cx="7565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600" b="1" dirty="0"/>
              <a:t>PORTARIA MTP 1.467/2022</a:t>
            </a:r>
          </a:p>
        </p:txBody>
      </p:sp>
    </p:spTree>
    <p:extLst>
      <p:ext uri="{BB962C8B-B14F-4D97-AF65-F5344CB8AC3E}">
        <p14:creationId xmlns:p14="http://schemas.microsoft.com/office/powerpoint/2010/main" val="296270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C142F-F8ED-7390-7C14-43E161F54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073410B-54F5-9259-3EE9-5B7E4B89AE2C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162937"/>
                </a:solidFill>
              </a:rPr>
              <a:t>DO EQUACIONAMENTO DO DEFICIT ATRAVÉS DE ALÍQUOTAS</a:t>
            </a:r>
          </a:p>
          <a:p>
            <a:pPr algn="ctr"/>
            <a:r>
              <a:rPr lang="pt-BR" sz="2000" b="1" dirty="0">
                <a:solidFill>
                  <a:srgbClr val="162937"/>
                </a:solidFill>
              </a:rPr>
              <a:t>OU APORTES MENSAIS COM VALORES PREESTABELECIDOS</a:t>
            </a:r>
          </a:p>
        </p:txBody>
      </p:sp>
      <p:pic>
        <p:nvPicPr>
          <p:cNvPr id="1028" name="Picture 4" descr="Símbolo de porcentagem - ícones de o negócio grátis">
            <a:extLst>
              <a:ext uri="{FF2B5EF4-FFF2-40B4-BE49-F238E27FC236}">
                <a16:creationId xmlns:a16="http://schemas.microsoft.com/office/drawing/2014/main" id="{CD13145B-41A7-825F-2BDA-E1E64CFE9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03" y="2753901"/>
            <a:ext cx="1203082" cy="12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gnificado do Símbolo do Real R$ - Dicionário de Símbolos">
            <a:extLst>
              <a:ext uri="{FF2B5EF4-FFF2-40B4-BE49-F238E27FC236}">
                <a16:creationId xmlns:a16="http://schemas.microsoft.com/office/drawing/2014/main" id="{F39E4D21-2AF3-D7C3-508A-674305E84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57" y="2710672"/>
            <a:ext cx="1289540" cy="12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DEC6E34-CD1E-0C03-D6BE-BE7939DF6CB2}"/>
              </a:ext>
            </a:extLst>
          </p:cNvPr>
          <p:cNvGraphicFramePr/>
          <p:nvPr/>
        </p:nvGraphicFramePr>
        <p:xfrm>
          <a:off x="4122127" y="2753901"/>
          <a:ext cx="4070838" cy="229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583202F1-B6A3-E0A5-ACFA-A427859E48A3}"/>
              </a:ext>
            </a:extLst>
          </p:cNvPr>
          <p:cNvSpPr txBox="1"/>
          <p:nvPr/>
        </p:nvSpPr>
        <p:spPr>
          <a:xfrm>
            <a:off x="639906" y="5955431"/>
            <a:ext cx="112365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1800" b="0" i="0">
                <a:solidFill>
                  <a:srgbClr val="162937"/>
                </a:solidFill>
                <a:effectLst/>
                <a:latin typeface="rawline"/>
              </a:rPr>
              <a:t>NOTA TÉCNICA SEI 18.162/2021</a:t>
            </a:r>
            <a:r>
              <a:rPr lang="pt-BR" sz="1800">
                <a:solidFill>
                  <a:srgbClr val="162937"/>
                </a:solidFill>
                <a:latin typeface="rawline"/>
              </a:rPr>
              <a:t>/ME</a:t>
            </a:r>
          </a:p>
          <a:p>
            <a:pPr algn="ctr"/>
            <a:r>
              <a:rPr lang="pt-BR" sz="1800">
                <a:solidFill>
                  <a:srgbClr val="162937"/>
                </a:solidFill>
                <a:latin typeface="rawline"/>
              </a:rPr>
              <a:t>PORTARIA MTP 1.467/2022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37658A4-818E-F9D9-76F4-BC2EEBF93A91}"/>
              </a:ext>
            </a:extLst>
          </p:cNvPr>
          <p:cNvSpPr/>
          <p:nvPr/>
        </p:nvSpPr>
        <p:spPr>
          <a:xfrm>
            <a:off x="1195426" y="1319092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O MÉTODO ADOTADO IMPACTA NA …</a:t>
            </a:r>
          </a:p>
        </p:txBody>
      </p:sp>
    </p:spTree>
    <p:extLst>
      <p:ext uri="{BB962C8B-B14F-4D97-AF65-F5344CB8AC3E}">
        <p14:creationId xmlns:p14="http://schemas.microsoft.com/office/powerpoint/2010/main" val="401087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9FE91E-64B1-654C-E861-CB8304FC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9" name="Rectangle 211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1" name="Freeform: Shape 21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1887FD-D3C2-4396-1371-BB803C7448D8}"/>
              </a:ext>
            </a:extLst>
          </p:cNvPr>
          <p:cNvSpPr txBox="1"/>
          <p:nvPr/>
        </p:nvSpPr>
        <p:spPr>
          <a:xfrm>
            <a:off x="763576" y="2097275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deficit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atuarial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hoje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 principal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desafio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 RPPS</a:t>
            </a:r>
          </a:p>
        </p:txBody>
      </p:sp>
      <p:pic>
        <p:nvPicPr>
          <p:cNvPr id="6" name="Gráfico 5" descr="Dinheiro com preenchimento sólido">
            <a:extLst>
              <a:ext uri="{FF2B5EF4-FFF2-40B4-BE49-F238E27FC236}">
                <a16:creationId xmlns:a16="http://schemas.microsoft.com/office/drawing/2014/main" id="{A2A40680-2A3C-4A00-E8D2-A55F974D6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53667" y="1248697"/>
            <a:ext cx="3643738" cy="364373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E39922-DE64-54FF-62A6-D0DF63930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9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DB827-55D2-D115-C186-63EAEB31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599DECC-3896-253A-FE2A-137BEE01604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162937"/>
                </a:solidFill>
              </a:rPr>
              <a:t>DO EQUACIONAMENTO DO DEFICIT PELA SEGREGAÇÃO DA MASSA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C80A61AD-E4DA-081F-168D-D2BBEB3D53CC}"/>
              </a:ext>
            </a:extLst>
          </p:cNvPr>
          <p:cNvSpPr/>
          <p:nvPr/>
        </p:nvSpPr>
        <p:spPr>
          <a:xfrm>
            <a:off x="5449388" y="1180233"/>
            <a:ext cx="1293223" cy="700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45DEB-9A5F-B01F-A4B1-E7097813AE53}"/>
              </a:ext>
            </a:extLst>
          </p:cNvPr>
          <p:cNvSpPr txBox="1"/>
          <p:nvPr/>
        </p:nvSpPr>
        <p:spPr>
          <a:xfrm>
            <a:off x="1195425" y="2147032"/>
            <a:ext cx="9801147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dirty="0"/>
              <a:t>Art. 55. No caso de a avaliação atuarial apurar </a:t>
            </a:r>
            <a:r>
              <a:rPr lang="pt-BR" sz="2300" b="1" dirty="0" err="1"/>
              <a:t>deficit</a:t>
            </a:r>
            <a:r>
              <a:rPr lang="pt-BR" sz="2300" dirty="0"/>
              <a:t> atuarial, deverão ser adotadas medidas para o seu equacionamento, que poderão consistir em:</a:t>
            </a:r>
          </a:p>
          <a:p>
            <a:pPr algn="ctr"/>
            <a:r>
              <a:rPr lang="pt-BR" sz="2300" dirty="0">
                <a:solidFill>
                  <a:srgbClr val="162937"/>
                </a:solidFill>
                <a:latin typeface="rawline"/>
              </a:rPr>
              <a:t>[...]</a:t>
            </a:r>
          </a:p>
          <a:p>
            <a:pPr algn="ctr"/>
            <a:r>
              <a:rPr lang="pt-BR" sz="2300" dirty="0"/>
              <a:t>II - segregação da massa;</a:t>
            </a:r>
          </a:p>
          <a:p>
            <a:pPr algn="ctr"/>
            <a:endParaRPr lang="pt-BR" sz="2300" dirty="0"/>
          </a:p>
          <a:p>
            <a:pPr algn="ctr"/>
            <a:r>
              <a:rPr lang="pt-BR" sz="2300" dirty="0"/>
              <a:t>Art. 58. Poderá ser implementada a segregação da massa dos beneficiários do RPPS, divididos entre o Fundo em Repartição e o Fundo em Capitalização, para o equacionamento do </a:t>
            </a:r>
            <a:r>
              <a:rPr lang="pt-BR" sz="2300" b="1" dirty="0" err="1"/>
              <a:t>deficit</a:t>
            </a:r>
            <a:r>
              <a:rPr lang="pt-BR" sz="2300" dirty="0"/>
              <a:t> do regime, observados os seguintes parâmetros: […]</a:t>
            </a:r>
            <a:endParaRPr lang="pt-BR" sz="2300" b="0" i="0" dirty="0">
              <a:solidFill>
                <a:srgbClr val="162937"/>
              </a:solidFill>
              <a:effectLst/>
              <a:latin typeface="rawline"/>
            </a:endParaRPr>
          </a:p>
          <a:p>
            <a:pPr algn="ctr"/>
            <a:endParaRPr lang="pt-BR" sz="2300" dirty="0">
              <a:solidFill>
                <a:srgbClr val="1D1C1D"/>
              </a:solidFill>
              <a:latin typeface="Slack-Lato"/>
            </a:endParaRPr>
          </a:p>
          <a:p>
            <a:pPr algn="ctr"/>
            <a:r>
              <a:rPr lang="pt-BR" sz="2300" b="1" dirty="0">
                <a:solidFill>
                  <a:srgbClr val="1D1C1D"/>
                </a:solidFill>
                <a:latin typeface="Slack-Lato"/>
              </a:rPr>
              <a:t>Fundamento legal:</a:t>
            </a:r>
          </a:p>
          <a:p>
            <a:pPr algn="ctr"/>
            <a:endParaRPr lang="pt-BR" sz="2300" b="1" dirty="0">
              <a:solidFill>
                <a:srgbClr val="1D1C1D"/>
              </a:solidFill>
              <a:latin typeface="Slack-Lato"/>
            </a:endParaRPr>
          </a:p>
          <a:p>
            <a:pPr algn="ctr"/>
            <a:r>
              <a:rPr lang="pt-BR" sz="2300" b="0" i="0" dirty="0">
                <a:solidFill>
                  <a:srgbClr val="1D1C1D"/>
                </a:solidFill>
                <a:effectLst/>
              </a:rPr>
              <a:t>Portaria MTP nº 1.467/2022</a:t>
            </a:r>
            <a:endParaRPr lang="pt-BR" sz="2300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</p:spTree>
    <p:extLst>
      <p:ext uri="{BB962C8B-B14F-4D97-AF65-F5344CB8AC3E}">
        <p14:creationId xmlns:p14="http://schemas.microsoft.com/office/powerpoint/2010/main" val="443946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8010F-7900-4EC8-64A7-E27F78A97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AC01D06-8BD9-9C8F-9EB8-AC29EC578D3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162937"/>
                </a:solidFill>
              </a:rPr>
              <a:t>VINCULAÇÃO DE BENS, DIREITOS E ATIVOS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06C7AEEB-080F-AB78-397D-F4A50FC05ED6}"/>
              </a:ext>
            </a:extLst>
          </p:cNvPr>
          <p:cNvSpPr/>
          <p:nvPr/>
        </p:nvSpPr>
        <p:spPr>
          <a:xfrm>
            <a:off x="5449386" y="1716260"/>
            <a:ext cx="1293223" cy="700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C35FF2-B084-EBE8-8A49-B4E26FA07A6F}"/>
              </a:ext>
            </a:extLst>
          </p:cNvPr>
          <p:cNvSpPr txBox="1"/>
          <p:nvPr/>
        </p:nvSpPr>
        <p:spPr>
          <a:xfrm>
            <a:off x="1195425" y="2998384"/>
            <a:ext cx="9801147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dirty="0">
                <a:solidFill>
                  <a:srgbClr val="162937"/>
                </a:solidFill>
              </a:rPr>
              <a:t>Art. 249. Com o objetivo de assegurar recursos para o pagamento de proventos de aposentadoria e pensões concedidas aos respectivos servidores e seus dependentes, em adição aos recursos dos respectivos tesouros, a União, os Estados, o Distrito Federal e </a:t>
            </a:r>
            <a:r>
              <a:rPr lang="pt-BR" sz="2300" b="1" u="sng" dirty="0">
                <a:solidFill>
                  <a:srgbClr val="162937"/>
                </a:solidFill>
              </a:rPr>
              <a:t>os Municípios poderão constituir fundos integrados </a:t>
            </a:r>
            <a:r>
              <a:rPr lang="pt-BR" sz="2300" dirty="0">
                <a:solidFill>
                  <a:srgbClr val="162937"/>
                </a:solidFill>
              </a:rPr>
              <a:t>pelos recursos provenientes de contribuições </a:t>
            </a:r>
            <a:r>
              <a:rPr lang="pt-BR" sz="2300" b="1" u="sng" dirty="0">
                <a:solidFill>
                  <a:srgbClr val="162937"/>
                </a:solidFill>
              </a:rPr>
              <a:t>e por bens</a:t>
            </a:r>
            <a:r>
              <a:rPr lang="pt-BR" sz="2300" dirty="0">
                <a:solidFill>
                  <a:srgbClr val="162937"/>
                </a:solidFill>
              </a:rPr>
              <a:t>, direitos e ativos de qualquer natureza, mediante lei que disporá sobre a natureza e administração desses fundos. (Constituição Federal)</a:t>
            </a:r>
            <a:endParaRPr lang="pt-BR" dirty="0">
              <a:solidFill>
                <a:srgbClr val="1D1C1D"/>
              </a:solidFill>
            </a:endParaRPr>
          </a:p>
          <a:p>
            <a:pPr algn="ctr"/>
            <a:endParaRPr lang="pt-BR" dirty="0">
              <a:solidFill>
                <a:srgbClr val="1D1C1D"/>
              </a:solidFill>
              <a:latin typeface="Slack-Lato"/>
            </a:endParaRPr>
          </a:p>
        </p:txBody>
      </p:sp>
    </p:spTree>
    <p:extLst>
      <p:ext uri="{BB962C8B-B14F-4D97-AF65-F5344CB8AC3E}">
        <p14:creationId xmlns:p14="http://schemas.microsoft.com/office/powerpoint/2010/main" val="1319060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3ABFC-1E47-190E-03BA-B4DFEEA72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00BAD3A-4146-C367-E8F8-0221F12A949A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rgbClr val="162937"/>
                </a:solidFill>
              </a:rPr>
              <a:t>VINCULAÇÃO DE RECEITAS AO RPPS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15616228-E659-0953-778B-368547D64491}"/>
              </a:ext>
            </a:extLst>
          </p:cNvPr>
          <p:cNvSpPr/>
          <p:nvPr/>
        </p:nvSpPr>
        <p:spPr>
          <a:xfrm>
            <a:off x="5449386" y="1530716"/>
            <a:ext cx="1293223" cy="700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D6EF33E-0A42-05BE-403F-B23961413F6C}"/>
              </a:ext>
            </a:extLst>
          </p:cNvPr>
          <p:cNvSpPr txBox="1"/>
          <p:nvPr/>
        </p:nvSpPr>
        <p:spPr>
          <a:xfrm>
            <a:off x="1195423" y="2593022"/>
            <a:ext cx="980114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>
                <a:solidFill>
                  <a:srgbClr val="162937"/>
                </a:solidFill>
              </a:rPr>
              <a:t>Art. 167. São vedados:</a:t>
            </a:r>
          </a:p>
          <a:p>
            <a:pPr algn="ctr"/>
            <a:endParaRPr lang="pt-BR" sz="2300">
              <a:solidFill>
                <a:srgbClr val="162937"/>
              </a:solidFill>
            </a:endParaRPr>
          </a:p>
          <a:p>
            <a:pPr algn="ctr"/>
            <a:r>
              <a:rPr lang="pt-BR" sz="2300">
                <a:solidFill>
                  <a:srgbClr val="1D1C1D"/>
                </a:solidFill>
              </a:rPr>
              <a:t>IV - </a:t>
            </a:r>
            <a:r>
              <a:rPr lang="pt-BR" sz="2300" b="1" u="sng">
                <a:solidFill>
                  <a:srgbClr val="1D1C1D"/>
                </a:solidFill>
              </a:rPr>
              <a:t>a vinculação de receita de impostos a órgão, fundo ou despesa</a:t>
            </a:r>
            <a:r>
              <a:rPr lang="pt-BR" sz="2300">
                <a:solidFill>
                  <a:srgbClr val="1D1C1D"/>
                </a:solidFill>
              </a:rPr>
              <a:t>, ressalvadas a repartição do produto da arrecadação dos impostos a que se referem os </a:t>
            </a:r>
            <a:r>
              <a:rPr lang="pt-BR" sz="2300" err="1">
                <a:solidFill>
                  <a:srgbClr val="1D1C1D"/>
                </a:solidFill>
              </a:rPr>
              <a:t>arts</a:t>
            </a:r>
            <a:r>
              <a:rPr lang="pt-BR" sz="2300">
                <a:solidFill>
                  <a:srgbClr val="1D1C1D"/>
                </a:solidFill>
              </a:rPr>
              <a:t>. 158 e 159, a destinação de recursos para as ações e serviços públicos de saúde, para manutenção e desenvolvimento do ensino e para realização de atividades da administração tributária, como determinado, respectivamente, pelos </a:t>
            </a:r>
            <a:r>
              <a:rPr lang="pt-BR" sz="2300" err="1">
                <a:solidFill>
                  <a:srgbClr val="1D1C1D"/>
                </a:solidFill>
              </a:rPr>
              <a:t>arts</a:t>
            </a:r>
            <a:r>
              <a:rPr lang="pt-BR" sz="2300">
                <a:solidFill>
                  <a:srgbClr val="1D1C1D"/>
                </a:solidFill>
              </a:rPr>
              <a:t>. 198, § 2º, 212 e 37, XXII, e a prestação de garantias às operações de crédito por antecipação de receita, previstas no art. 165, § 8º, bem como o disposto no § 4º deste artigo; </a:t>
            </a:r>
          </a:p>
        </p:txBody>
      </p:sp>
      <p:pic>
        <p:nvPicPr>
          <p:cNvPr id="2" name="Picture 2" descr="Dúvida - ícones de interface grátis">
            <a:extLst>
              <a:ext uri="{FF2B5EF4-FFF2-40B4-BE49-F238E27FC236}">
                <a16:creationId xmlns:a16="http://schemas.microsoft.com/office/drawing/2014/main" id="{20C1DD26-6D21-AA39-EBD0-6330B55E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52" y="1388252"/>
            <a:ext cx="730918" cy="7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17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46F7-1F65-8BC0-F24F-B76F37338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CE84269-BA51-A118-8098-A5012796BB5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rgbClr val="162937"/>
                </a:solidFill>
              </a:rPr>
              <a:t>VINCULAÇÃO DE RECEITAS AO RPPS</a:t>
            </a:r>
          </a:p>
        </p:txBody>
      </p:sp>
      <p:pic>
        <p:nvPicPr>
          <p:cNvPr id="2" name="Picture 2" descr="Dúvida - ícones de interface grátis">
            <a:extLst>
              <a:ext uri="{FF2B5EF4-FFF2-40B4-BE49-F238E27FC236}">
                <a16:creationId xmlns:a16="http://schemas.microsoft.com/office/drawing/2014/main" id="{209612DC-664B-DCEB-DEE3-85D3E458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52" y="1388252"/>
            <a:ext cx="730918" cy="7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DC528EF-8B4A-22F5-A0BE-88C00440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67" y="914400"/>
            <a:ext cx="6580865" cy="55996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4EA724-8A75-E168-8FFF-858DBA714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716" y="6350158"/>
            <a:ext cx="2034716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76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A7F88-56F1-5552-9B31-3DCA4CD4D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9704692-6304-CBB3-86B4-C967A2293FC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rgbClr val="162937"/>
                </a:solidFill>
              </a:rPr>
              <a:t>ATUALIZAÇÃO CADASTRAL e COMPENSAÇÃO FINANCEIRA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C0D7918D-1822-859A-10E1-69690AE50696}"/>
              </a:ext>
            </a:extLst>
          </p:cNvPr>
          <p:cNvSpPr/>
          <p:nvPr/>
        </p:nvSpPr>
        <p:spPr>
          <a:xfrm>
            <a:off x="5449388" y="2226864"/>
            <a:ext cx="1293223" cy="700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EBD8A6-7711-93C8-6CB3-D0A60045CF43}"/>
              </a:ext>
            </a:extLst>
          </p:cNvPr>
          <p:cNvSpPr txBox="1"/>
          <p:nvPr/>
        </p:nvSpPr>
        <p:spPr>
          <a:xfrm>
            <a:off x="1118900" y="3819672"/>
            <a:ext cx="980114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>
                <a:solidFill>
                  <a:srgbClr val="162937"/>
                </a:solidFill>
              </a:rPr>
              <a:t>LEI FEDERAL 9.796/1999</a:t>
            </a:r>
          </a:p>
          <a:p>
            <a:pPr algn="ctr"/>
            <a:r>
              <a:rPr lang="pt-BR" sz="2300">
                <a:solidFill>
                  <a:srgbClr val="162937"/>
                </a:solidFill>
              </a:rPr>
              <a:t>DECRETO FEDERAL 10.188/2019</a:t>
            </a:r>
          </a:p>
          <a:p>
            <a:pPr algn="ctr"/>
            <a:r>
              <a:rPr lang="pt-BR" sz="2300">
                <a:solidFill>
                  <a:srgbClr val="162937"/>
                </a:solidFill>
              </a:rPr>
              <a:t>OPERACIONALIZAÇÃO</a:t>
            </a:r>
          </a:p>
          <a:p>
            <a:pPr algn="ctr"/>
            <a:r>
              <a:rPr lang="pt-BR" sz="2300">
                <a:solidFill>
                  <a:srgbClr val="162937"/>
                </a:solidFill>
              </a:rPr>
              <a:t>PROVA DE VIDA</a:t>
            </a:r>
            <a:endParaRPr lang="pt-BR" sz="2300">
              <a:solidFill>
                <a:srgbClr val="1D1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7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6AB6F-725B-3E49-2420-E8706ADFF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6DBA353-2855-BA1C-D5A2-EE6374AC071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162937"/>
                </a:solidFill>
              </a:rPr>
              <a:t>REFORMA DA PREVIDÊNCIA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A96C1726-A9C1-26BA-C8E3-B4332F616012}"/>
              </a:ext>
            </a:extLst>
          </p:cNvPr>
          <p:cNvSpPr/>
          <p:nvPr/>
        </p:nvSpPr>
        <p:spPr>
          <a:xfrm>
            <a:off x="5449388" y="2226864"/>
            <a:ext cx="1293223" cy="700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E59349-85B3-435C-118A-939BBCBE28D2}"/>
              </a:ext>
            </a:extLst>
          </p:cNvPr>
          <p:cNvSpPr txBox="1"/>
          <p:nvPr/>
        </p:nvSpPr>
        <p:spPr>
          <a:xfrm>
            <a:off x="1118900" y="3819672"/>
            <a:ext cx="98011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300" dirty="0">
                <a:solidFill>
                  <a:srgbClr val="1D1C1D"/>
                </a:solidFill>
              </a:rPr>
              <a:t>A </a:t>
            </a:r>
            <a:r>
              <a:rPr lang="pt-BR" sz="2300" b="1" u="sng" dirty="0">
                <a:solidFill>
                  <a:srgbClr val="1D1C1D"/>
                </a:solidFill>
              </a:rPr>
              <a:t>reforma da previdência</a:t>
            </a:r>
            <a:r>
              <a:rPr lang="pt-BR" sz="2300" dirty="0">
                <a:solidFill>
                  <a:srgbClr val="1D1C1D"/>
                </a:solidFill>
              </a:rPr>
              <a:t> é a medida mais eficaz – se não a única – que realmente reduz o passivo</a:t>
            </a:r>
          </a:p>
        </p:txBody>
      </p:sp>
    </p:spTree>
    <p:extLst>
      <p:ext uri="{BB962C8B-B14F-4D97-AF65-F5344CB8AC3E}">
        <p14:creationId xmlns:p14="http://schemas.microsoft.com/office/powerpoint/2010/main" val="2485657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B495A09-6B33-B7FA-CACC-DD0E28C3744A}"/>
              </a:ext>
            </a:extLst>
          </p:cNvPr>
          <p:cNvSpPr txBox="1"/>
          <p:nvPr/>
        </p:nvSpPr>
        <p:spPr>
          <a:xfrm>
            <a:off x="0" y="1627419"/>
            <a:ext cx="1205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Aplicação das regras constitucionais relativas</a:t>
            </a:r>
          </a:p>
          <a:p>
            <a:pPr algn="ctr"/>
            <a:r>
              <a:rPr lang="pt-BR" sz="3600" dirty="0"/>
              <a:t>à</a:t>
            </a:r>
            <a:r>
              <a:rPr lang="pt-BR" sz="3600" b="1" dirty="0"/>
              <a:t> previdência pública </a:t>
            </a:r>
            <a:r>
              <a:rPr lang="pt-BR" sz="3600" dirty="0"/>
              <a:t>aos entes subnacionais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C224959-B938-0C2C-3DD4-1BD906F67091}"/>
              </a:ext>
            </a:extLst>
          </p:cNvPr>
          <p:cNvGraphicFramePr/>
          <p:nvPr/>
        </p:nvGraphicFramePr>
        <p:xfrm>
          <a:off x="262169" y="3429000"/>
          <a:ext cx="4917440" cy="208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1FF0051-79F2-933C-7502-DF75170224E6}"/>
              </a:ext>
            </a:extLst>
          </p:cNvPr>
          <p:cNvGraphicFramePr/>
          <p:nvPr/>
        </p:nvGraphicFramePr>
        <p:xfrm>
          <a:off x="5254752" y="3429000"/>
          <a:ext cx="4917440" cy="208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BC263B-441B-87C8-C729-FE15507F09DF}"/>
              </a:ext>
            </a:extLst>
          </p:cNvPr>
          <p:cNvSpPr txBox="1"/>
          <p:nvPr/>
        </p:nvSpPr>
        <p:spPr>
          <a:xfrm>
            <a:off x="751368" y="5585514"/>
            <a:ext cx="9206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1"/>
                </a:solidFill>
              </a:rPr>
              <a:t>aplicação imediata e compulsória aos entes subnacionais</a:t>
            </a:r>
          </a:p>
        </p:txBody>
      </p:sp>
      <p:sp>
        <p:nvSpPr>
          <p:cNvPr id="22" name="Seta: para a Direita 4">
            <a:extLst>
              <a:ext uri="{FF2B5EF4-FFF2-40B4-BE49-F238E27FC236}">
                <a16:creationId xmlns:a16="http://schemas.microsoft.com/office/drawing/2014/main" id="{F15975DB-7961-98AC-D449-3551379203F7}"/>
              </a:ext>
            </a:extLst>
          </p:cNvPr>
          <p:cNvSpPr txBox="1"/>
          <p:nvPr/>
        </p:nvSpPr>
        <p:spPr>
          <a:xfrm>
            <a:off x="10855558" y="4092691"/>
            <a:ext cx="618041" cy="775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5080" rIns="1016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b="1" kern="1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A781696F-A416-C553-ACB5-3785B8EFFE74}"/>
              </a:ext>
            </a:extLst>
          </p:cNvPr>
          <p:cNvSpPr/>
          <p:nvPr/>
        </p:nvSpPr>
        <p:spPr>
          <a:xfrm>
            <a:off x="10538614" y="3926461"/>
            <a:ext cx="1267777" cy="1108197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Seta: para a Direita 4">
            <a:extLst>
              <a:ext uri="{FF2B5EF4-FFF2-40B4-BE49-F238E27FC236}">
                <a16:creationId xmlns:a16="http://schemas.microsoft.com/office/drawing/2014/main" id="{278ACD6D-5B1A-7D47-7C47-AA42F344E027}"/>
              </a:ext>
            </a:extLst>
          </p:cNvPr>
          <p:cNvSpPr txBox="1"/>
          <p:nvPr/>
        </p:nvSpPr>
        <p:spPr>
          <a:xfrm>
            <a:off x="10845695" y="4117379"/>
            <a:ext cx="618041" cy="775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5080" rIns="1016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b="1" kern="12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C8CFBBB-CEA0-9387-737C-260D49315B40}"/>
              </a:ext>
            </a:extLst>
          </p:cNvPr>
          <p:cNvGrpSpPr/>
          <p:nvPr/>
        </p:nvGrpSpPr>
        <p:grpSpPr>
          <a:xfrm>
            <a:off x="10221670" y="4163615"/>
            <a:ext cx="633888" cy="633888"/>
            <a:chOff x="3330317" y="726825"/>
            <a:chExt cx="633888" cy="633888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79BA86D-A218-0826-E250-6D5A8BCCCBBA}"/>
                </a:ext>
              </a:extLst>
            </p:cNvPr>
            <p:cNvSpPr/>
            <p:nvPr/>
          </p:nvSpPr>
          <p:spPr>
            <a:xfrm>
              <a:off x="3330317" y="726825"/>
              <a:ext cx="633888" cy="63388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Elipse 6">
              <a:extLst>
                <a:ext uri="{FF2B5EF4-FFF2-40B4-BE49-F238E27FC236}">
                  <a16:creationId xmlns:a16="http://schemas.microsoft.com/office/drawing/2014/main" id="{9025F760-834C-A567-0291-E035E111DD01}"/>
                </a:ext>
              </a:extLst>
            </p:cNvPr>
            <p:cNvSpPr txBox="1"/>
            <p:nvPr/>
          </p:nvSpPr>
          <p:spPr>
            <a:xfrm>
              <a:off x="3423148" y="819656"/>
              <a:ext cx="448226" cy="448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400" kern="1200" dirty="0"/>
                <a:t>EC 103</a:t>
              </a:r>
            </a:p>
          </p:txBody>
        </p:sp>
      </p:grp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C774ED6-9D48-4A60-A0A7-22CF2B42B07C}"/>
              </a:ext>
            </a:extLst>
          </p:cNvPr>
          <p:cNvCxnSpPr/>
          <p:nvPr/>
        </p:nvCxnSpPr>
        <p:spPr>
          <a:xfrm>
            <a:off x="747823" y="5668940"/>
            <a:ext cx="9409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E5862DF-36D0-944A-638D-99EA1D019254}"/>
              </a:ext>
            </a:extLst>
          </p:cNvPr>
          <p:cNvCxnSpPr/>
          <p:nvPr/>
        </p:nvCxnSpPr>
        <p:spPr>
          <a:xfrm>
            <a:off x="747823" y="5458047"/>
            <a:ext cx="0" cy="425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21F3BCB6-4A21-C31B-8424-9362CB23990C}"/>
              </a:ext>
            </a:extLst>
          </p:cNvPr>
          <p:cNvCxnSpPr/>
          <p:nvPr/>
        </p:nvCxnSpPr>
        <p:spPr>
          <a:xfrm>
            <a:off x="10161181" y="5456289"/>
            <a:ext cx="0" cy="425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0471502-C9C1-8DCB-E70C-65CFF420A682}"/>
              </a:ext>
            </a:extLst>
          </p:cNvPr>
          <p:cNvCxnSpPr/>
          <p:nvPr/>
        </p:nvCxnSpPr>
        <p:spPr>
          <a:xfrm>
            <a:off x="10466901" y="5668940"/>
            <a:ext cx="14918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E027B3B-F277-710C-4B37-EDF290664B1D}"/>
              </a:ext>
            </a:extLst>
          </p:cNvPr>
          <p:cNvCxnSpPr/>
          <p:nvPr/>
        </p:nvCxnSpPr>
        <p:spPr>
          <a:xfrm>
            <a:off x="10466901" y="5456289"/>
            <a:ext cx="0" cy="425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4FF6158A-49D6-C88D-D672-E3FAA3DEB760}"/>
              </a:ext>
            </a:extLst>
          </p:cNvPr>
          <p:cNvCxnSpPr/>
          <p:nvPr/>
        </p:nvCxnSpPr>
        <p:spPr>
          <a:xfrm>
            <a:off x="11958791" y="5468443"/>
            <a:ext cx="0" cy="425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A0A99F3-8242-D4A4-2DCA-03305B0362A4}"/>
              </a:ext>
            </a:extLst>
          </p:cNvPr>
          <p:cNvSpPr txBox="1"/>
          <p:nvPr/>
        </p:nvSpPr>
        <p:spPr>
          <a:xfrm>
            <a:off x="10772621" y="5635369"/>
            <a:ext cx="843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1"/>
                </a:solidFill>
              </a:rPr>
              <a:t>??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DCF82988-0A81-EC61-2AB8-6AE42453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35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13399" y="1361203"/>
            <a:ext cx="9915448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endParaRPr lang="en-US" sz="1500" dirty="0">
              <a:solidFill>
                <a:srgbClr val="002060"/>
              </a:solidFill>
            </a:endParaRPr>
          </a:p>
          <a:p>
            <a:pPr algn="ctr"/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regular"/>
              </a:rPr>
              <a:t>:</a:t>
            </a:r>
            <a:endParaRPr lang="pt-BR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regular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D4FDA9A-3570-8D50-F354-E9E2D344F677}"/>
              </a:ext>
            </a:extLst>
          </p:cNvPr>
          <p:cNvSpPr txBox="1"/>
          <p:nvPr/>
        </p:nvSpPr>
        <p:spPr>
          <a:xfrm>
            <a:off x="-27724" y="1361203"/>
            <a:ext cx="1205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O conceito disruptivo da </a:t>
            </a:r>
            <a:r>
              <a:rPr lang="pt-BR" sz="3600" b="1" dirty="0"/>
              <a:t>EC 103/2019</a:t>
            </a:r>
            <a:endParaRPr lang="pt-BR" sz="36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8FFF93B-B9DA-3F06-2366-EBD387213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812291"/>
              </p:ext>
            </p:extLst>
          </p:nvPr>
        </p:nvGraphicFramePr>
        <p:xfrm>
          <a:off x="2541740" y="2517346"/>
          <a:ext cx="6923024" cy="345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6D173D2B-E3AE-93DC-2C56-FAC6D8C90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81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93B15-2B00-B3AF-37CA-CF401FC01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4B54C19-E606-28CD-3E97-72C5ECB9CDD7}"/>
              </a:ext>
            </a:extLst>
          </p:cNvPr>
          <p:cNvCxnSpPr/>
          <p:nvPr/>
        </p:nvCxnSpPr>
        <p:spPr>
          <a:xfrm>
            <a:off x="339634" y="2575117"/>
            <a:ext cx="1157369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8345BDE-3E39-1260-9005-7361B4D019C8}"/>
              </a:ext>
            </a:extLst>
          </p:cNvPr>
          <p:cNvCxnSpPr/>
          <p:nvPr/>
        </p:nvCxnSpPr>
        <p:spPr>
          <a:xfrm flipH="1">
            <a:off x="3905792" y="1259699"/>
            <a:ext cx="1" cy="440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64D8E18-56C3-D329-D2D6-714A3BA0585D}"/>
              </a:ext>
            </a:extLst>
          </p:cNvPr>
          <p:cNvSpPr txBox="1"/>
          <p:nvPr/>
        </p:nvSpPr>
        <p:spPr>
          <a:xfrm>
            <a:off x="241667" y="2696500"/>
            <a:ext cx="355882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/>
              <a:t>Exemplos:</a:t>
            </a:r>
          </a:p>
          <a:p>
            <a:pPr algn="ctr"/>
            <a:endParaRPr lang="pt-BR" sz="2000" b="1"/>
          </a:p>
          <a:p>
            <a:pPr algn="ctr"/>
            <a:r>
              <a:rPr lang="pt-BR" sz="2000" b="1">
                <a:solidFill>
                  <a:srgbClr val="00B0F0"/>
                </a:solidFill>
              </a:rPr>
              <a:t>Novas regras de</a:t>
            </a:r>
          </a:p>
          <a:p>
            <a:pPr algn="ctr"/>
            <a:r>
              <a:rPr lang="pt-BR" sz="2000" b="1">
                <a:solidFill>
                  <a:srgbClr val="00B0F0"/>
                </a:solidFill>
              </a:rPr>
              <a:t>Aposentadoria e Pensão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Alíquota Progressiva</a:t>
            </a:r>
          </a:p>
          <a:p>
            <a:pPr algn="ctr"/>
            <a:endParaRPr lang="pt-BR" sz="2000"/>
          </a:p>
          <a:p>
            <a:pPr algn="ctr"/>
            <a:r>
              <a:rPr lang="pt-BR" sz="2000" b="1">
                <a:solidFill>
                  <a:srgbClr val="00B0F0"/>
                </a:solidFill>
              </a:rPr>
              <a:t>Redução da imunidade dos inativos e pensionistas</a:t>
            </a:r>
          </a:p>
          <a:p>
            <a:pPr algn="ctr"/>
            <a:r>
              <a:rPr lang="pt-BR" sz="2000" b="1">
                <a:solidFill>
                  <a:srgbClr val="FF0000"/>
                </a:solidFill>
                <a:ea typeface="Calibri"/>
                <a:cs typeface="Calibri"/>
              </a:rPr>
              <a:t>** </a:t>
            </a:r>
            <a:r>
              <a:rPr lang="pt-BR" sz="2000" b="1" err="1">
                <a:solidFill>
                  <a:srgbClr val="FF0000"/>
                </a:solidFill>
                <a:ea typeface="Calibri"/>
                <a:cs typeface="Calibri"/>
              </a:rPr>
              <a:t>ADIs</a:t>
            </a:r>
            <a:r>
              <a:rPr lang="pt-BR" sz="2000" b="1">
                <a:solidFill>
                  <a:srgbClr val="FF0000"/>
                </a:solidFill>
                <a:ea typeface="Calibri"/>
                <a:cs typeface="Calibri"/>
              </a:rPr>
              <a:t> STF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8FF8A89-8791-D3CE-0B0C-71ABAC0CA100}"/>
              </a:ext>
            </a:extLst>
          </p:cNvPr>
          <p:cNvSpPr txBox="1"/>
          <p:nvPr/>
        </p:nvSpPr>
        <p:spPr>
          <a:xfrm>
            <a:off x="3905792" y="1363276"/>
            <a:ext cx="3854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DISPOSIÇÕES DE APLICAÇÃO </a:t>
            </a:r>
            <a:r>
              <a:rPr lang="pt-BR" b="1" u="sng">
                <a:solidFill>
                  <a:srgbClr val="FFC000"/>
                </a:solidFill>
              </a:rPr>
              <a:t>OBRIGATÓRIA</a:t>
            </a:r>
            <a:r>
              <a:rPr lang="pt-BR"/>
              <a:t> </a:t>
            </a:r>
            <a:r>
              <a:rPr lang="pt-BR" b="1"/>
              <a:t>QUE EXIGEM </a:t>
            </a:r>
            <a:r>
              <a:rPr lang="pt-BR"/>
              <a:t>INTEGRAÇÃO LEGISLATIVA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2EBCC40-F4D6-FE3A-8F64-22EBAB41E8BF}"/>
              </a:ext>
            </a:extLst>
          </p:cNvPr>
          <p:cNvCxnSpPr/>
          <p:nvPr/>
        </p:nvCxnSpPr>
        <p:spPr>
          <a:xfrm>
            <a:off x="7963988" y="1259699"/>
            <a:ext cx="0" cy="4400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AB3F80D-7739-8C61-3FD8-058DF1720BB0}"/>
              </a:ext>
            </a:extLst>
          </p:cNvPr>
          <p:cNvSpPr txBox="1"/>
          <p:nvPr/>
        </p:nvSpPr>
        <p:spPr>
          <a:xfrm>
            <a:off x="7963988" y="1363276"/>
            <a:ext cx="3854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DISPOSIÇÕES DE APLICAÇÃO </a:t>
            </a:r>
            <a:r>
              <a:rPr lang="pt-BR" b="1" u="sng">
                <a:solidFill>
                  <a:srgbClr val="FFC000"/>
                </a:solidFill>
              </a:rPr>
              <a:t>OBRIGATÓRIA</a:t>
            </a:r>
            <a:r>
              <a:rPr lang="pt-BR"/>
              <a:t> </a:t>
            </a:r>
            <a:r>
              <a:rPr lang="pt-BR" b="1"/>
              <a:t>QUE NÃO EXIGEM </a:t>
            </a:r>
            <a:r>
              <a:rPr lang="pt-BR"/>
              <a:t>INTEGRAÇÃO LEGISLATIVA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E4CEB4-055E-0DF1-BEBB-783A0AF6CE3C}"/>
              </a:ext>
            </a:extLst>
          </p:cNvPr>
          <p:cNvSpPr txBox="1"/>
          <p:nvPr/>
        </p:nvSpPr>
        <p:spPr>
          <a:xfrm>
            <a:off x="111314" y="1363276"/>
            <a:ext cx="3854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DISPOSIÇÕES DE APLICAÇÃO </a:t>
            </a:r>
            <a:r>
              <a:rPr lang="pt-BR" b="1" u="sng">
                <a:solidFill>
                  <a:srgbClr val="FFC000"/>
                </a:solidFill>
              </a:rPr>
              <a:t>FACULTATIVA</a:t>
            </a:r>
            <a:r>
              <a:rPr lang="pt-BR"/>
              <a:t> </a:t>
            </a:r>
            <a:r>
              <a:rPr lang="pt-BR" b="1"/>
              <a:t>QUE EXIGEM </a:t>
            </a:r>
            <a:r>
              <a:rPr lang="pt-BR"/>
              <a:t>INTEGRAÇÃO LEGISLATIVA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34FB4B3-95F4-E445-6152-B36D8460ECA1}"/>
              </a:ext>
            </a:extLst>
          </p:cNvPr>
          <p:cNvSpPr txBox="1"/>
          <p:nvPr/>
        </p:nvSpPr>
        <p:spPr>
          <a:xfrm>
            <a:off x="4067614" y="2835448"/>
            <a:ext cx="3550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Exemplos:</a:t>
            </a:r>
          </a:p>
          <a:p>
            <a:pPr algn="ctr"/>
            <a:endParaRPr lang="pt-BR" sz="2000" b="1" dirty="0"/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Alíquota no mínimo igual à dos servidores da União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Instituição da previdência complementar</a:t>
            </a: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BAAF572-958C-5C40-8858-FEFE4EDA908C}"/>
              </a:ext>
            </a:extLst>
          </p:cNvPr>
          <p:cNvSpPr txBox="1"/>
          <p:nvPr/>
        </p:nvSpPr>
        <p:spPr>
          <a:xfrm>
            <a:off x="8272588" y="2919536"/>
            <a:ext cx="3640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/>
              <a:t>Exemplos:</a:t>
            </a:r>
          </a:p>
          <a:p>
            <a:pPr algn="ctr"/>
            <a:endParaRPr lang="pt-BR" sz="2000" b="1"/>
          </a:p>
          <a:p>
            <a:pPr algn="ctr"/>
            <a:endParaRPr lang="pt-BR" sz="2000"/>
          </a:p>
          <a:p>
            <a:pPr algn="ctr"/>
            <a:r>
              <a:rPr lang="pt-BR" sz="2000"/>
              <a:t>Vedação à complementação de proventos</a:t>
            </a:r>
          </a:p>
          <a:p>
            <a:pPr algn="ctr"/>
            <a:endParaRPr lang="pt-BR" sz="2000"/>
          </a:p>
          <a:p>
            <a:pPr algn="ctr"/>
            <a:r>
              <a:rPr lang="pt-BR" sz="2000"/>
              <a:t>Vedação à incorporação de vantagens</a:t>
            </a:r>
          </a:p>
          <a:p>
            <a:pPr algn="ctr"/>
            <a:endParaRPr lang="pt-BR" sz="2000"/>
          </a:p>
          <a:p>
            <a:pPr algn="ctr"/>
            <a:endParaRPr lang="pt-BR" sz="2000"/>
          </a:p>
        </p:txBody>
      </p:sp>
      <p:pic>
        <p:nvPicPr>
          <p:cNvPr id="18" name="Picture 2" descr="Municípios em sinal de alerta: FPM terá queda de 30% |">
            <a:extLst>
              <a:ext uri="{FF2B5EF4-FFF2-40B4-BE49-F238E27FC236}">
                <a16:creationId xmlns:a16="http://schemas.microsoft.com/office/drawing/2014/main" id="{E24D196B-635D-276B-C5A1-CDFD57690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9" y="3378031"/>
            <a:ext cx="535442" cy="4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C13B955-4E81-B4F4-5224-06092C482A0C}"/>
              </a:ext>
            </a:extLst>
          </p:cNvPr>
          <p:cNvSpPr/>
          <p:nvPr/>
        </p:nvSpPr>
        <p:spPr>
          <a:xfrm>
            <a:off x="0" y="-4733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EMENDA CONSTITUCIONAL 103/2019</a:t>
            </a:r>
          </a:p>
        </p:txBody>
      </p:sp>
      <p:pic>
        <p:nvPicPr>
          <p:cNvPr id="2" name="Picture 2" descr="Municípios em sinal de alerta: FPM terá queda de 30% |">
            <a:extLst>
              <a:ext uri="{FF2B5EF4-FFF2-40B4-BE49-F238E27FC236}">
                <a16:creationId xmlns:a16="http://schemas.microsoft.com/office/drawing/2014/main" id="{E52550D2-508B-4664-EF45-5DFFDF31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" y="4832457"/>
            <a:ext cx="535442" cy="44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752A45D-B67B-D4EA-15A3-02FABE20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9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10841-243A-DA8B-9402-82BC721FF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E20FB4-657C-20B3-4DD6-F5ECDFCEFC42}"/>
              </a:ext>
            </a:extLst>
          </p:cNvPr>
          <p:cNvSpPr txBox="1"/>
          <p:nvPr/>
        </p:nvSpPr>
        <p:spPr>
          <a:xfrm>
            <a:off x="1195425" y="4202512"/>
            <a:ext cx="9801148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rgbClr val="00B050"/>
                </a:solidFill>
              </a:rPr>
              <a:t>REGRAMENTO ANTERIOR À EC 103/2019</a:t>
            </a:r>
          </a:p>
          <a:p>
            <a:pPr algn="ctr"/>
            <a:endParaRPr lang="pt-BR" sz="1800" dirty="0"/>
          </a:p>
          <a:p>
            <a:pPr algn="ctr"/>
            <a:r>
              <a:rPr lang="pt-BR" dirty="0"/>
              <a:t>A EC 103/2019 recepcionou as normas constitucionais e infraconstitucionais anteriores</a:t>
            </a:r>
          </a:p>
          <a:p>
            <a:pPr algn="ctr"/>
            <a:r>
              <a:rPr lang="pt-BR" dirty="0"/>
              <a:t>à sua entrada em vigor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24BA79A-1F37-94EF-5E6C-321BF887B514}"/>
              </a:ext>
            </a:extLst>
          </p:cNvPr>
          <p:cNvSpPr/>
          <p:nvPr/>
        </p:nvSpPr>
        <p:spPr>
          <a:xfrm>
            <a:off x="1195425" y="1696986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ATÉ QUE O MUNICÍPIO VENHA A LEGISLAR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QUAIS REGRAS SERÃO APLICADAS?</a:t>
            </a: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C4C119A8-2BD5-CE03-EE19-CFACEB20D122}"/>
              </a:ext>
            </a:extLst>
          </p:cNvPr>
          <p:cNvSpPr/>
          <p:nvPr/>
        </p:nvSpPr>
        <p:spPr>
          <a:xfrm>
            <a:off x="5449283" y="3122624"/>
            <a:ext cx="994494" cy="481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494D6-F063-7318-CE19-7E6C8A1F8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9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5AD15-1511-1557-688B-6B8DD1546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1" name="Rectangle 2140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3" name="Freeform: Shape 2142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FBA512-9275-BB0C-C739-E01629224F44}"/>
              </a:ext>
            </a:extLst>
          </p:cNvPr>
          <p:cNvSpPr txBox="1"/>
          <p:nvPr/>
        </p:nvSpPr>
        <p:spPr>
          <a:xfrm>
            <a:off x="6094476" y="827436"/>
            <a:ext cx="5257801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decisão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Congresso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Nacional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desvincular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estados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municípios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Previdência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aprovada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âmbito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federal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caminho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regras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cinco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ajuda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impulsionar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déficit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estados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1.356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municípios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—o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terços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daqueles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regimes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próprios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aprovaram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nenhum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aperto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critérios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aposentadoria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pensão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segundo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pesquisadores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Rogério Nagamine e Bernardo Schettini,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(Instituto de Pesquisa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Econômica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amplia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desequilíbrio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entidades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municipalistas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aprovação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PEC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emenda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Constituição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federal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amarrar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prefeituras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às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regras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vigor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2019. 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vamos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lutar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reincluir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porque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é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moralizante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CNM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Confederação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Nacional dos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Municípios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Paulo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Ziulkoski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428953-8BA8-48CC-EC87-4EC5525514E4}"/>
              </a:ext>
            </a:extLst>
          </p:cNvPr>
          <p:cNvSpPr txBox="1"/>
          <p:nvPr/>
        </p:nvSpPr>
        <p:spPr>
          <a:xfrm>
            <a:off x="751565" y="1565219"/>
            <a:ext cx="3173427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“Déficit na Previdência desafia estados e municípios”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Folha de SP, 13/4/2025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https://www.blogdorobertoararipina.com.br/deficit-na-previdencia-desafia-estados-e-municipios/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289A25-1A30-C5BF-C2A8-80420E8B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100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C7291-EE4F-8ADC-4D18-86F3D661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8F08A9E-B524-4238-0433-2CFEBCB6EFCA}"/>
              </a:ext>
            </a:extLst>
          </p:cNvPr>
          <p:cNvSpPr/>
          <p:nvPr/>
        </p:nvSpPr>
        <p:spPr>
          <a:xfrm>
            <a:off x="1195426" y="1338794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O MUNICÍPIO É OBRIGADO A LEGISLAR SOBRE NOVAS REGRAS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DE APOSENTADORIA? HÁ PRAZO?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220A7E-409D-E05D-E383-F94158EB171B}"/>
              </a:ext>
            </a:extLst>
          </p:cNvPr>
          <p:cNvSpPr/>
          <p:nvPr/>
        </p:nvSpPr>
        <p:spPr>
          <a:xfrm>
            <a:off x="1195426" y="2398156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AO LEGISLAR, PODE O MUNICÍPIO DISPOR DE MODO DIVERSO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DO QUE FEZ A UNIÃO PARA SEUS SERVIDORES?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EA3C2F5-A666-8DBC-EE98-BC38F2D8B109}"/>
              </a:ext>
            </a:extLst>
          </p:cNvPr>
          <p:cNvSpPr/>
          <p:nvPr/>
        </p:nvSpPr>
        <p:spPr>
          <a:xfrm>
            <a:off x="1195426" y="3429000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SE A RESPOSTA É POSITIVA, QUE LIMITES DEVEM SER OBSERVADOS? 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E34107CB-A2AB-AFF1-6509-D87211970059}"/>
              </a:ext>
            </a:extLst>
          </p:cNvPr>
          <p:cNvSpPr/>
          <p:nvPr/>
        </p:nvSpPr>
        <p:spPr>
          <a:xfrm>
            <a:off x="5598752" y="4567600"/>
            <a:ext cx="994494" cy="481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68FA98-4745-715A-0B51-6C021C9F730F}"/>
              </a:ext>
            </a:extLst>
          </p:cNvPr>
          <p:cNvSpPr txBox="1"/>
          <p:nvPr/>
        </p:nvSpPr>
        <p:spPr>
          <a:xfrm>
            <a:off x="1195426" y="5272951"/>
            <a:ext cx="980114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b="1">
                <a:solidFill>
                  <a:srgbClr val="00B050"/>
                </a:solidFill>
              </a:rPr>
              <a:t>EFEITO POSITIVO NO PASSIVO ATUARIAL</a:t>
            </a:r>
          </a:p>
          <a:p>
            <a:pPr algn="ctr"/>
            <a:endParaRPr lang="pt-BR" sz="2200" b="1">
              <a:solidFill>
                <a:srgbClr val="00B050"/>
              </a:solidFill>
            </a:endParaRPr>
          </a:p>
          <a:p>
            <a:pPr algn="ctr"/>
            <a:r>
              <a:rPr lang="pt-BR" sz="2200" b="1">
                <a:solidFill>
                  <a:srgbClr val="00B050"/>
                </a:solidFill>
              </a:rPr>
              <a:t>ATENDIMENTO DOS REQUISITOS PARA REDUÇÃO DO PLANO DE EQUACIONAMENTO – PORTARIA MTP 1.467/2022</a:t>
            </a:r>
          </a:p>
          <a:p>
            <a:pPr algn="ctr"/>
            <a:endParaRPr lang="pt-BR" sz="1800"/>
          </a:p>
          <a:p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D2D4553-43E5-D62E-C8CB-F5FC7329475E}"/>
              </a:ext>
            </a:extLst>
          </p:cNvPr>
          <p:cNvSpPr/>
          <p:nvPr/>
        </p:nvSpPr>
        <p:spPr>
          <a:xfrm>
            <a:off x="0" y="-4733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EMENDA CONSTITUCIONAL 103/2019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0FCC24-DBEB-2C7B-0294-9FAC5A8E0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28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354C3-068B-66EC-DF9A-6014AFDCE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F87E727-25AD-5047-C83E-55A28B6FDAD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QUAL O IMPACTO DA ALTERAÇÃO DAS REGRAS DE APOSENTADORIA NO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EQUACIONAMENTO DO DÉFICIT ATUARIAL?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8D27131-355F-F1D6-9EE3-85D260AAA6F1}"/>
              </a:ext>
            </a:extLst>
          </p:cNvPr>
          <p:cNvGraphicFramePr/>
          <p:nvPr/>
        </p:nvGraphicFramePr>
        <p:xfrm>
          <a:off x="1195426" y="2324516"/>
          <a:ext cx="9801148" cy="288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onceito de dinheiro - O que é, Definição e Significado">
            <a:extLst>
              <a:ext uri="{FF2B5EF4-FFF2-40B4-BE49-F238E27FC236}">
                <a16:creationId xmlns:a16="http://schemas.microsoft.com/office/drawing/2014/main" id="{DF6655A4-AE24-73D3-FC39-9790BCF8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756" y="4229275"/>
            <a:ext cx="1412363" cy="97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nceito de dinheiro - O que é, Definição e Significado">
            <a:extLst>
              <a:ext uri="{FF2B5EF4-FFF2-40B4-BE49-F238E27FC236}">
                <a16:creationId xmlns:a16="http://schemas.microsoft.com/office/drawing/2014/main" id="{000740DE-9331-5E0D-E1FA-667DA36B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65" y="2820024"/>
            <a:ext cx="879270" cy="6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úvida - ícones de interface grátis">
            <a:extLst>
              <a:ext uri="{FF2B5EF4-FFF2-40B4-BE49-F238E27FC236}">
                <a16:creationId xmlns:a16="http://schemas.microsoft.com/office/drawing/2014/main" id="{4B315A00-874F-9061-F462-BDC85EE5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33" y="4573803"/>
            <a:ext cx="289135" cy="2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úvida - ícones de interface grátis">
            <a:extLst>
              <a:ext uri="{FF2B5EF4-FFF2-40B4-BE49-F238E27FC236}">
                <a16:creationId xmlns:a16="http://schemas.microsoft.com/office/drawing/2014/main" id="{A0CB729A-B048-666A-66F5-BCC3797E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98" y="2675456"/>
            <a:ext cx="289135" cy="28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E519E5-32B5-C6A6-0C87-D8D47EB6A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22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04F3-B730-8A9D-9F10-C778E5A43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7A56488-5733-B532-A64D-46426256F43C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QUAL O IMPACTO DA ALTERAÇÃO DAS REGRAS DE APOSENTADORIA NO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EQUACIONAMENTO DO DÉFICIT ATUARIAL?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82B244D-3EB4-39EA-AAD1-F6BAF1814362}"/>
              </a:ext>
            </a:extLst>
          </p:cNvPr>
          <p:cNvSpPr txBox="1"/>
          <p:nvPr/>
        </p:nvSpPr>
        <p:spPr>
          <a:xfrm>
            <a:off x="1607527" y="2656190"/>
            <a:ext cx="8976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REDUÇÃO DO CUSTO DO MUNICÍPIO EM RELAÇÃO AO RPPS DIMENSIONADO A PARTIR DA PREMISSA DA REFORMA</a:t>
            </a:r>
          </a:p>
          <a:p>
            <a:pPr algn="ctr"/>
            <a:endParaRPr lang="pt-BR" sz="2000" b="1" dirty="0"/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RECUPERAÇÃO DO PASSIVO ATUARIAL ATÉ 2065</a:t>
            </a:r>
          </a:p>
          <a:p>
            <a:pPr algn="ctr"/>
            <a:r>
              <a:rPr lang="pt-BR" sz="2000" dirty="0"/>
              <a:t>Hipótese autorizada pela Portaria nº 1.467/2022 acaso atendidas</a:t>
            </a:r>
          </a:p>
          <a:p>
            <a:pPr algn="ctr"/>
            <a:r>
              <a:rPr lang="pt-BR" sz="2000" dirty="0"/>
              <a:t>determinadas condições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B0792-E8CA-4DE1-8F2B-84F029EC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74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721" y="967669"/>
            <a:ext cx="109226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8410" marR="5080" indent="-1236345">
              <a:lnSpc>
                <a:spcPct val="100000"/>
              </a:lnSpc>
              <a:spcBef>
                <a:spcPts val="100"/>
              </a:spcBef>
            </a:pPr>
            <a:r>
              <a:rPr b="1" dirty="0" err="1">
                <a:latin typeface="Calibri"/>
                <a:cs typeface="Calibri"/>
              </a:rPr>
              <a:t>Exigências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 err="1">
                <a:latin typeface="Calibri"/>
                <a:cs typeface="Calibri"/>
              </a:rPr>
              <a:t>formais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dirty="0"/>
              <a:t>para</a:t>
            </a:r>
            <a:r>
              <a:rPr spc="-114" dirty="0"/>
              <a:t> </a:t>
            </a:r>
            <a:r>
              <a:rPr spc="-10" dirty="0" err="1"/>
              <a:t>exercer</a:t>
            </a:r>
            <a:r>
              <a:rPr spc="-85" dirty="0"/>
              <a:t> </a:t>
            </a:r>
            <a:r>
              <a:rPr dirty="0"/>
              <a:t>o</a:t>
            </a:r>
            <a:r>
              <a:rPr spc="-95" dirty="0"/>
              <a:t> </a:t>
            </a:r>
            <a:r>
              <a:rPr spc="-20" dirty="0" err="1"/>
              <a:t>exercício</a:t>
            </a:r>
            <a:r>
              <a:rPr spc="-90" dirty="0"/>
              <a:t> </a:t>
            </a:r>
            <a:r>
              <a:rPr dirty="0"/>
              <a:t>da</a:t>
            </a:r>
            <a:r>
              <a:rPr spc="-90" dirty="0"/>
              <a:t> </a:t>
            </a:r>
            <a:r>
              <a:rPr spc="-10" dirty="0" err="1"/>
              <a:t>prerrogativa</a:t>
            </a:r>
            <a:r>
              <a:rPr spc="-10" dirty="0"/>
              <a:t> </a:t>
            </a:r>
            <a:r>
              <a:rPr dirty="0"/>
              <a:t>e</a:t>
            </a:r>
            <a:r>
              <a:rPr spc="-55" dirty="0"/>
              <a:t> </a:t>
            </a:r>
            <a:r>
              <a:rPr spc="-20" dirty="0" err="1"/>
              <a:t>efetivação</a:t>
            </a:r>
            <a:r>
              <a:rPr spc="-90" dirty="0"/>
              <a:t> </a:t>
            </a:r>
            <a:r>
              <a:rPr dirty="0"/>
              <a:t>da</a:t>
            </a:r>
            <a:r>
              <a:rPr spc="-55" dirty="0"/>
              <a:t> </a:t>
            </a:r>
            <a:r>
              <a:rPr dirty="0" err="1"/>
              <a:t>reforma</a:t>
            </a:r>
            <a:r>
              <a:rPr spc="-70" dirty="0"/>
              <a:t> </a:t>
            </a:r>
            <a:r>
              <a:rPr dirty="0" err="1"/>
              <a:t>em</a:t>
            </a:r>
            <a:r>
              <a:rPr spc="-70" dirty="0"/>
              <a:t> </a:t>
            </a:r>
            <a:r>
              <a:rPr dirty="0" err="1"/>
              <a:t>âmbito</a:t>
            </a:r>
            <a:r>
              <a:rPr spc="-80" dirty="0"/>
              <a:t> </a:t>
            </a:r>
            <a:r>
              <a:rPr spc="-10" dirty="0"/>
              <a:t>municipal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9760" y="2402338"/>
            <a:ext cx="10124440" cy="4003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611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4361180" algn="l"/>
              </a:tabLst>
              <a:defRPr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Emendar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4504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450465" algn="l"/>
              </a:tabLst>
              <a:defRPr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Dispor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sobre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benefícios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aposentadoria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LC.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3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627380" algn="l"/>
              </a:tabLst>
              <a:defRPr/>
            </a:pPr>
            <a:r>
              <a:rPr kumimoji="0" sz="2000" b="0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Referendar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revogação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regras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constitucionais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transição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estabelecer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novas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0225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802255" algn="l"/>
              </a:tabLst>
              <a:defRPr/>
            </a:pPr>
            <a:r>
              <a:rPr kumimoji="0" sz="2000" b="0" i="0" u="none" strike="noStrike" kern="0" cap="none" spc="-2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Referendar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nova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redação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art.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149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CF.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359785" marR="0" lvl="2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3359785" algn="l"/>
              </a:tabLst>
              <a:defRPr/>
            </a:pP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Encaminhar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leis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BLM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TCE/RS.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694305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694305" algn="l"/>
              </a:tabLst>
              <a:defRPr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Solicitar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ao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TCE/RS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parametrização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SAPIEM.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 err="1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Ofício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Circular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DCF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38/2024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Orientações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sobre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nº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103/2019.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Reformas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previdenciárias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 err="1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municipais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4471C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732D921-EDF2-71EF-5593-8194DCEA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44FE7-5F1E-5ECA-E6D6-5DC8CC68E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5C3410-C34D-8735-12E0-ED1747195206}"/>
              </a:ext>
            </a:extLst>
          </p:cNvPr>
          <p:cNvSpPr txBox="1"/>
          <p:nvPr/>
        </p:nvSpPr>
        <p:spPr>
          <a:xfrm>
            <a:off x="452284" y="345273"/>
            <a:ext cx="9543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O TCE/RS E A EC 103/2019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C49D44B-DA24-7425-E01E-87582C645943}"/>
              </a:ext>
            </a:extLst>
          </p:cNvPr>
          <p:cNvCxnSpPr/>
          <p:nvPr/>
        </p:nvCxnSpPr>
        <p:spPr>
          <a:xfrm>
            <a:off x="570271" y="837716"/>
            <a:ext cx="9134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aixaDeTexto 4">
            <a:extLst>
              <a:ext uri="{FF2B5EF4-FFF2-40B4-BE49-F238E27FC236}">
                <a16:creationId xmlns:a16="http://schemas.microsoft.com/office/drawing/2014/main" id="{E540A06E-F054-8164-43BE-94F0AFE9066C}"/>
              </a:ext>
            </a:extLst>
          </p:cNvPr>
          <p:cNvGraphicFramePr/>
          <p:nvPr/>
        </p:nvGraphicFramePr>
        <p:xfrm>
          <a:off x="752633" y="1936283"/>
          <a:ext cx="10686734" cy="320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F68AF3AE-ADE7-67C3-C2CE-F52D00849D2C}"/>
              </a:ext>
            </a:extLst>
          </p:cNvPr>
          <p:cNvSpPr txBox="1"/>
          <p:nvPr/>
        </p:nvSpPr>
        <p:spPr>
          <a:xfrm>
            <a:off x="4488426" y="6235728"/>
            <a:ext cx="32151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7"/>
              </a:rPr>
              <a:t>https://tcers.tc.br/circulares-e-comunicados/</a:t>
            </a:r>
            <a:r>
              <a:rPr lang="pt-BR" sz="1200" dirty="0"/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2A9B90-4849-1163-DDEC-A60B0D24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02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ABA5F-22A3-545A-AD8B-AB501220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3" name="Rectangle 3487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75" name="Freeform: Shape 3487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76" name="Rectangle 3487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78" name="Rectangle 3487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80" name="Freeform: Shape 3487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82" name="Isosceles Triangle 3488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F4E9BE6-E24F-6A6A-D2FB-27285D6F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87127"/>
            <a:ext cx="10905066" cy="2883745"/>
          </a:xfrm>
          <a:prstGeom prst="rect">
            <a:avLst/>
          </a:prstGeom>
          <a:ln>
            <a:noFill/>
          </a:ln>
        </p:spPr>
      </p:pic>
      <p:sp>
        <p:nvSpPr>
          <p:cNvPr id="34884" name="Isosceles Triangle 3488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E8157-8872-5E72-2DB8-818787CF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0" y="0"/>
            <a:ext cx="1039436" cy="10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1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340430"/>
            <a:ext cx="4245429" cy="2206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09750" algn="l" rtl="0">
              <a:lnSpc>
                <a:spcPct val="90000"/>
              </a:lnSpc>
              <a:spcBef>
                <a:spcPct val="0"/>
              </a:spcBef>
            </a:pP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Extratos</a:t>
            </a:r>
            <a:r>
              <a:rPr lang="en-US" sz="3700" kern="1200" spc="-13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</a:t>
            </a:r>
            <a:r>
              <a:rPr lang="en-US" sz="3700" kern="1200" spc="-14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texto</a:t>
            </a:r>
            <a:r>
              <a:rPr lang="en-US" sz="3700" b="1" kern="1200" spc="-1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aprovado</a:t>
            </a:r>
            <a:r>
              <a:rPr lang="en-US" sz="3700" b="1" kern="1200" spc="-1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US" sz="3700" b="1" kern="1200" spc="-12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spc="-1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Senado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5115" y="1012708"/>
            <a:ext cx="5466806" cy="3030290"/>
          </a:xfrm>
          <a:prstGeom prst="rect">
            <a:avLst/>
          </a:prstGeom>
        </p:spPr>
      </p:pic>
      <p:sp>
        <p:nvSpPr>
          <p:cNvPr id="28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146" y="310360"/>
            <a:ext cx="732253" cy="74938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A4EC2FD-C24C-6978-E311-5B6E21A7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64" name="Rectangle 34839">
            <a:extLst>
              <a:ext uri="{FF2B5EF4-FFF2-40B4-BE49-F238E27FC236}">
                <a16:creationId xmlns:a16="http://schemas.microsoft.com/office/drawing/2014/main" id="{B00AD786-F5A1-55FE-2F61-616DE8C7F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865" name="Freeform: Shape 34841">
            <a:extLst>
              <a:ext uri="{FF2B5EF4-FFF2-40B4-BE49-F238E27FC236}">
                <a16:creationId xmlns:a16="http://schemas.microsoft.com/office/drawing/2014/main" id="{8B832EBE-8E45-A00C-84C4-62906CBD3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66" name="Freeform: Shape 34843">
            <a:extLst>
              <a:ext uri="{FF2B5EF4-FFF2-40B4-BE49-F238E27FC236}">
                <a16:creationId xmlns:a16="http://schemas.microsoft.com/office/drawing/2014/main" id="{ABDF998E-3051-F290-BC25-2AE75035E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867" name="Freeform: Shape 34845">
            <a:extLst>
              <a:ext uri="{FF2B5EF4-FFF2-40B4-BE49-F238E27FC236}">
                <a16:creationId xmlns:a16="http://schemas.microsoft.com/office/drawing/2014/main" id="{DE856535-55A5-7228-72EF-B655B29B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3575B-5F16-FA64-6B46-8182D3ED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0" y="0"/>
            <a:ext cx="1039436" cy="10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B86503-D0E7-2181-204F-3CBF7CBF38FD}"/>
              </a:ext>
            </a:extLst>
          </p:cNvPr>
          <p:cNvSpPr txBox="1"/>
          <p:nvPr/>
        </p:nvSpPr>
        <p:spPr>
          <a:xfrm>
            <a:off x="902800" y="1428452"/>
            <a:ext cx="1038609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Qual a idade para aposentadoria com a PEC 66/2023?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Homem 65 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(redução de 5 para professor)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Mulher 62 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(redução de 5 para professora)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Qual a idade no Município hoje?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Homem 60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(redução de 5 para professor)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Mulher 55</a:t>
            </a:r>
            <a:r>
              <a:rPr kumimoji="0" lang="pt-BR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(redução de 5 para professora)</a:t>
            </a:r>
            <a:endParaRPr kumimoji="0" lang="pt-BR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4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8B693C4-9F81-D786-A9A9-BBEEA3D49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64" name="Rectangle 34839">
            <a:extLst>
              <a:ext uri="{FF2B5EF4-FFF2-40B4-BE49-F238E27FC236}">
                <a16:creationId xmlns:a16="http://schemas.microsoft.com/office/drawing/2014/main" id="{C6B5F4E6-ECCB-45E0-2F81-2AEAF2677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865" name="Freeform: Shape 34841">
            <a:extLst>
              <a:ext uri="{FF2B5EF4-FFF2-40B4-BE49-F238E27FC236}">
                <a16:creationId xmlns:a16="http://schemas.microsoft.com/office/drawing/2014/main" id="{F9DF50E7-41E4-1377-EA35-705AD45FD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66" name="Freeform: Shape 34843">
            <a:extLst>
              <a:ext uri="{FF2B5EF4-FFF2-40B4-BE49-F238E27FC236}">
                <a16:creationId xmlns:a16="http://schemas.microsoft.com/office/drawing/2014/main" id="{337AD932-3E67-11EB-4EA0-D63B8C3A4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867" name="Freeform: Shape 34845">
            <a:extLst>
              <a:ext uri="{FF2B5EF4-FFF2-40B4-BE49-F238E27FC236}">
                <a16:creationId xmlns:a16="http://schemas.microsoft.com/office/drawing/2014/main" id="{3FB876EF-2F2E-FCFD-E6D5-78E51E630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35B30-944E-674B-E698-01482FBE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0" y="0"/>
            <a:ext cx="1039436" cy="10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5A9A670-18ED-7CB2-51B7-7A0F0C39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633" y="1350167"/>
            <a:ext cx="7059010" cy="48203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DB9B351-A53A-9CAD-FBF6-B71005525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" y="-2680"/>
            <a:ext cx="9526329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7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4C4A43-CA17-C40B-1AFC-250811A6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909" name="Rectangle 34871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D3EFC2-E088-697A-BDFC-97B204E3FDC9}"/>
              </a:ext>
            </a:extLst>
          </p:cNvPr>
          <p:cNvSpPr txBox="1"/>
          <p:nvPr/>
        </p:nvSpPr>
        <p:spPr>
          <a:xfrm>
            <a:off x="838199" y="1039436"/>
            <a:ext cx="6281928" cy="413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Nesse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contexto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quais as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vantagens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reforma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municipal?</a:t>
            </a:r>
          </a:p>
        </p:txBody>
      </p:sp>
      <p:sp>
        <p:nvSpPr>
          <p:cNvPr id="34910" name="Rectangle 34873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1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69930-DCB1-408D-13EF-98ACB3763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0" y="0"/>
            <a:ext cx="1039436" cy="10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Perguntas estrutura de tópicos">
            <a:extLst>
              <a:ext uri="{FF2B5EF4-FFF2-40B4-BE49-F238E27FC236}">
                <a16:creationId xmlns:a16="http://schemas.microsoft.com/office/drawing/2014/main" id="{7072D520-B167-D4BD-D6D0-138DE27DA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7197" y="2112765"/>
            <a:ext cx="2427895" cy="24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40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CA1B9-F622-5F5E-031A-8817EAD98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1">
            <a:extLst>
              <a:ext uri="{FF2B5EF4-FFF2-40B4-BE49-F238E27FC236}">
                <a16:creationId xmlns:a16="http://schemas.microsoft.com/office/drawing/2014/main" id="{3E310C7A-B8DA-F33E-1BA4-A8A0B664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EE58EBE-4E28-F9CF-E1D6-70B4D79EA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162971"/>
              </p:ext>
            </p:extLst>
          </p:nvPr>
        </p:nvGraphicFramePr>
        <p:xfrm>
          <a:off x="1965754" y="2298355"/>
          <a:ext cx="8260492" cy="266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B119E5B8-AA95-C93C-E360-AE3A46BB9D9A}"/>
              </a:ext>
            </a:extLst>
          </p:cNvPr>
          <p:cNvSpPr/>
          <p:nvPr/>
        </p:nvSpPr>
        <p:spPr>
          <a:xfrm>
            <a:off x="0" y="1325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1629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DADOS DO RPPS DE ROSÁRIO DO SUL - RS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EDD8835-BD5C-D2C4-445D-FF25016C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73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2BE0B-93D9-2C7D-FCDE-ED9934B9B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909" name="Rectangle 34871">
            <a:extLst>
              <a:ext uri="{FF2B5EF4-FFF2-40B4-BE49-F238E27FC236}">
                <a16:creationId xmlns:a16="http://schemas.microsoft.com/office/drawing/2014/main" id="{696F1B0D-7F72-4ADD-05D6-CF61329D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646C59-A6CB-C537-928E-B30553D933E1}"/>
              </a:ext>
            </a:extLst>
          </p:cNvPr>
          <p:cNvSpPr txBox="1"/>
          <p:nvPr/>
        </p:nvSpPr>
        <p:spPr>
          <a:xfrm>
            <a:off x="838199" y="1039436"/>
            <a:ext cx="6281928" cy="413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Proteção dos servidores em relação à possível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aplicação das regras do RPPS da União</a:t>
            </a:r>
          </a:p>
        </p:txBody>
      </p:sp>
      <p:sp>
        <p:nvSpPr>
          <p:cNvPr id="34910" name="Rectangle 34873">
            <a:extLst>
              <a:ext uri="{FF2B5EF4-FFF2-40B4-BE49-F238E27FC236}">
                <a16:creationId xmlns:a16="http://schemas.microsoft.com/office/drawing/2014/main" id="{0F54946B-E9A5-CF8A-C70C-7F70ADF8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11" name="sketch line">
            <a:extLst>
              <a:ext uri="{FF2B5EF4-FFF2-40B4-BE49-F238E27FC236}">
                <a16:creationId xmlns:a16="http://schemas.microsoft.com/office/drawing/2014/main" id="{839506BC-A209-CC84-2F2A-0F88CE57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1E024-CE47-C75F-3FB2-14DED95B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0" y="0"/>
            <a:ext cx="1039436" cy="10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 descr="Selo 1 estrutura de tópicos">
            <a:extLst>
              <a:ext uri="{FF2B5EF4-FFF2-40B4-BE49-F238E27FC236}">
                <a16:creationId xmlns:a16="http://schemas.microsoft.com/office/drawing/2014/main" id="{F6A2F6C0-6FBF-FAA9-91B5-90510153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4228" y="2213606"/>
            <a:ext cx="2071481" cy="207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1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E271BF-3B9D-98FA-DEF1-AF056887D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909" name="Rectangle 34871">
            <a:extLst>
              <a:ext uri="{FF2B5EF4-FFF2-40B4-BE49-F238E27FC236}">
                <a16:creationId xmlns:a16="http://schemas.microsoft.com/office/drawing/2014/main" id="{1E84BEB6-7E40-AFE4-8410-27661145B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CDF312-53C1-A1FD-FA90-2371CCE617E0}"/>
              </a:ext>
            </a:extLst>
          </p:cNvPr>
          <p:cNvSpPr txBox="1"/>
          <p:nvPr/>
        </p:nvSpPr>
        <p:spPr>
          <a:xfrm>
            <a:off x="838199" y="1039436"/>
            <a:ext cx="6281928" cy="4135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Redução do </a:t>
            </a:r>
            <a:r>
              <a:rPr kumimoji="0" lang="pt-BR" sz="5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deficit</a:t>
            </a:r>
            <a:r>
              <a:rPr kumimoji="0" lang="pt-BR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atuarial</a:t>
            </a:r>
          </a:p>
        </p:txBody>
      </p:sp>
      <p:sp>
        <p:nvSpPr>
          <p:cNvPr id="34910" name="Rectangle 34873">
            <a:extLst>
              <a:ext uri="{FF2B5EF4-FFF2-40B4-BE49-F238E27FC236}">
                <a16:creationId xmlns:a16="http://schemas.microsoft.com/office/drawing/2014/main" id="{EED35DF6-9998-6BA7-6E9E-14E51D581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11" name="sketch line">
            <a:extLst>
              <a:ext uri="{FF2B5EF4-FFF2-40B4-BE49-F238E27FC236}">
                <a16:creationId xmlns:a16="http://schemas.microsoft.com/office/drawing/2014/main" id="{49A7BF0B-DAC0-BF56-F887-0698CF318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361D5-8016-86FB-2B76-22BD9A91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0" y="0"/>
            <a:ext cx="1039436" cy="10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áfico 1" descr="Crachá estrutura de tópicos">
            <a:extLst>
              <a:ext uri="{FF2B5EF4-FFF2-40B4-BE49-F238E27FC236}">
                <a16:creationId xmlns:a16="http://schemas.microsoft.com/office/drawing/2014/main" id="{F3D1376C-1B74-4748-0F79-C73AB724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8169" y="2237547"/>
            <a:ext cx="2023600" cy="20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31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F267FF-3DCA-DED8-2F6C-EBCC20FB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B9C8DE0-69D3-2A7C-E6AB-57B81C53F2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0006" y="686250"/>
            <a:ext cx="677672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Quantos</a:t>
            </a:r>
            <a:r>
              <a:rPr spc="-95" dirty="0"/>
              <a:t> </a:t>
            </a:r>
            <a:r>
              <a:rPr b="1" dirty="0" err="1">
                <a:latin typeface="Calibri"/>
                <a:cs typeface="Calibri"/>
              </a:rPr>
              <a:t>entes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dirty="0" err="1"/>
              <a:t>já</a:t>
            </a:r>
            <a:r>
              <a:rPr spc="-80" dirty="0"/>
              <a:t> </a:t>
            </a:r>
            <a:r>
              <a:rPr spc="-10" dirty="0" err="1"/>
              <a:t>fizeram</a:t>
            </a:r>
            <a:r>
              <a:rPr spc="-100" dirty="0"/>
              <a:t> </a:t>
            </a:r>
            <a:r>
              <a:rPr dirty="0"/>
              <a:t>a</a:t>
            </a:r>
            <a:r>
              <a:rPr spc="-80" dirty="0"/>
              <a:t> </a:t>
            </a:r>
            <a:r>
              <a:rPr spc="-10" dirty="0" err="1"/>
              <a:t>reforma</a:t>
            </a:r>
            <a:r>
              <a:rPr spc="-10" dirty="0"/>
              <a:t>?</a:t>
            </a:r>
          </a:p>
          <a:p>
            <a:pPr marL="4445" algn="ctr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-</a:t>
            </a:r>
            <a:r>
              <a:rPr sz="2000" spc="-30" dirty="0"/>
              <a:t> </a:t>
            </a:r>
            <a:r>
              <a:rPr sz="2000" spc="-10" dirty="0" err="1"/>
              <a:t>Municípios</a:t>
            </a:r>
            <a:r>
              <a:rPr sz="2000" spc="-10" dirty="0"/>
              <a:t>:</a:t>
            </a:r>
            <a:r>
              <a:rPr sz="2000" spc="-25" dirty="0"/>
              <a:t> </a:t>
            </a:r>
            <a:r>
              <a:rPr sz="2000" b="1" dirty="0">
                <a:latin typeface="Calibri"/>
                <a:cs typeface="Calibri"/>
              </a:rPr>
              <a:t>7</a:t>
            </a:r>
            <a:r>
              <a:rPr lang="pt-BR" sz="2000" b="1" dirty="0">
                <a:latin typeface="Calibri"/>
                <a:cs typeface="Calibri"/>
              </a:rPr>
              <a:t>91</a:t>
            </a:r>
            <a:r>
              <a:rPr sz="2000" dirty="0"/>
              <a:t>,</a:t>
            </a:r>
            <a:r>
              <a:rPr sz="2000" spc="-50" dirty="0"/>
              <a:t> </a:t>
            </a:r>
            <a:r>
              <a:rPr sz="2000" dirty="0" err="1"/>
              <a:t>Estados</a:t>
            </a:r>
            <a:r>
              <a:rPr sz="2000" dirty="0"/>
              <a:t>:</a:t>
            </a:r>
            <a:r>
              <a:rPr sz="2000" spc="-35" dirty="0"/>
              <a:t> </a:t>
            </a:r>
            <a:r>
              <a:rPr lang="pt-BR" sz="2000" b="1" spc="-35" dirty="0"/>
              <a:t>21</a:t>
            </a:r>
            <a:r>
              <a:rPr sz="2000" dirty="0"/>
              <a:t>,</a:t>
            </a:r>
            <a:r>
              <a:rPr sz="2000" spc="-25" dirty="0"/>
              <a:t> </a:t>
            </a:r>
            <a:r>
              <a:rPr sz="2000" dirty="0" err="1"/>
              <a:t>Capitais</a:t>
            </a:r>
            <a:r>
              <a:rPr sz="2000" spc="-20" dirty="0"/>
              <a:t> </a:t>
            </a:r>
            <a:r>
              <a:rPr sz="2000" b="1" dirty="0">
                <a:latin typeface="Calibri"/>
                <a:cs typeface="Calibri"/>
              </a:rPr>
              <a:t>11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-50" dirty="0"/>
              <a:t>-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4A5D939-7CD5-AB3D-0513-E3AA914C7E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46" y="310360"/>
            <a:ext cx="732253" cy="749382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161EA35E-8CD4-5944-8DFE-9084466C08C7}"/>
              </a:ext>
            </a:extLst>
          </p:cNvPr>
          <p:cNvSpPr txBox="1"/>
          <p:nvPr/>
        </p:nvSpPr>
        <p:spPr>
          <a:xfrm>
            <a:off x="2101850" y="5917160"/>
            <a:ext cx="7988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8930" marR="5080" lvl="0" indent="-285623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Fonte: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Painel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Acompanhamento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Adequações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à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103/2019,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Ministério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Previdência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consultado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pt-BR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11/04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/2024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9FBAE4-670B-B2C9-BBCB-E00E10912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0" y="1912693"/>
            <a:ext cx="6604354" cy="3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4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35567-46F7-136B-0142-4BBC25B6F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8" name="Rectangle 208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2" name="Picture 14" descr="اثر ریزش نرخ ارز بر تورم/ پتانسیل افت تورم وجود دارد">
            <a:extLst>
              <a:ext uri="{FF2B5EF4-FFF2-40B4-BE49-F238E27FC236}">
                <a16:creationId xmlns:a16="http://schemas.microsoft.com/office/drawing/2014/main" id="{0E11662F-C113-5C76-017B-415C6190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24593" b="6675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0" name="Rectangle 208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AAED2F-DD36-FB6F-0787-59C972BA9759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Exemplos …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69EA0E-CB12-CBA6-6F41-04519E4292B6}"/>
              </a:ext>
            </a:extLst>
          </p:cNvPr>
          <p:cNvSpPr txBox="1"/>
          <p:nvPr/>
        </p:nvSpPr>
        <p:spPr>
          <a:xfrm>
            <a:off x="477980" y="4872922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/>
              <a:t>Fonte: DPM</a:t>
            </a:r>
          </a:p>
        </p:txBody>
      </p:sp>
      <p:sp>
        <p:nvSpPr>
          <p:cNvPr id="2092" name="Rectangle 209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94" name="Rectangle 209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877BC9-F123-F678-CFE0-56F69B92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583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1046588" y="2286001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TOTAL DE ATIVOS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256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986670" y="2286001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TOTAL DE INATIVOS/PENSIONISTAS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177 - 29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986670" y="4444881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MUNICÍPIO NORMAL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14,40%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DADOS DO RPPS DE [...]/RS – caso concreto exemplificativo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6B6937D-A895-153D-6C68-CF95D0A0F919}"/>
              </a:ext>
            </a:extLst>
          </p:cNvPr>
          <p:cNvSpPr/>
          <p:nvPr/>
        </p:nvSpPr>
        <p:spPr>
          <a:xfrm>
            <a:off x="1046588" y="1204170"/>
            <a:ext cx="4751736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EM RESERVA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R$ 15.780.893,03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656ECC8-01D6-BCAF-4E16-0E6226618BB1}"/>
              </a:ext>
            </a:extLst>
          </p:cNvPr>
          <p:cNvSpPr/>
          <p:nvPr/>
        </p:nvSpPr>
        <p:spPr>
          <a:xfrm>
            <a:off x="5986670" y="1204170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FOLHA DE INATIVOS/PENSIONISTAS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R$ 679.698,54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676AD8-27BD-3077-CCE2-89AD71BC8E19}"/>
              </a:ext>
            </a:extLst>
          </p:cNvPr>
          <p:cNvSpPr/>
          <p:nvPr/>
        </p:nvSpPr>
        <p:spPr>
          <a:xfrm>
            <a:off x="1046588" y="4444881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ATIVO/INATIVO/PENSIONISTA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3F8C328-BD3A-8C7A-69BB-5A8CD9186ADC}"/>
              </a:ext>
            </a:extLst>
          </p:cNvPr>
          <p:cNvSpPr/>
          <p:nvPr/>
        </p:nvSpPr>
        <p:spPr>
          <a:xfrm>
            <a:off x="1046588" y="3363050"/>
            <a:ext cx="9801148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PASSIVO ATUARIAL EM 31/12/2023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R$ 55.204.548,88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23B879-AC3B-011C-BB48-87AB0F6E00CF}"/>
              </a:ext>
            </a:extLst>
          </p:cNvPr>
          <p:cNvSpPr/>
          <p:nvPr/>
        </p:nvSpPr>
        <p:spPr>
          <a:xfrm>
            <a:off x="1046588" y="5521930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MUNICÍPIO SUPLEMENTAR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37,35% (2023) 41,77% (2024-2052)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C955E5-932D-87C3-3C77-172E60FAA80C}"/>
              </a:ext>
            </a:extLst>
          </p:cNvPr>
          <p:cNvSpPr/>
          <p:nvPr/>
        </p:nvSpPr>
        <p:spPr>
          <a:xfrm>
            <a:off x="5986670" y="5521930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TOTAL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56,17% (14,40% + 41,77)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610444-D553-749D-AC51-D334D3E1A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42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065800" y="3213958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MUNICÍPIO NORMAL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14,40%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676AD8-27BD-3077-CCE2-89AD71BC8E19}"/>
              </a:ext>
            </a:extLst>
          </p:cNvPr>
          <p:cNvSpPr/>
          <p:nvPr/>
        </p:nvSpPr>
        <p:spPr>
          <a:xfrm>
            <a:off x="1125718" y="3213958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ATIVO/INATIVO/PENSIONISTA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3F8C328-BD3A-8C7A-69BB-5A8CD9186ADC}"/>
              </a:ext>
            </a:extLst>
          </p:cNvPr>
          <p:cNvSpPr/>
          <p:nvPr/>
        </p:nvSpPr>
        <p:spPr>
          <a:xfrm>
            <a:off x="1125718" y="2132127"/>
            <a:ext cx="9801148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PLANO DE EQUACIONAMENTO SUGERIDO PELO CÁLCULO ATUARIAL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COM DATA FOCAL EM 31/12/2023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23B879-AC3B-011C-BB48-87AB0F6E00CF}"/>
              </a:ext>
            </a:extLst>
          </p:cNvPr>
          <p:cNvSpPr/>
          <p:nvPr/>
        </p:nvSpPr>
        <p:spPr>
          <a:xfrm>
            <a:off x="1125718" y="4291007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MUNICÍPIO SUPLEMENTAR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45% (2024) 64,15% (2025-2050)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C955E5-932D-87C3-3C77-172E60FAA80C}"/>
              </a:ext>
            </a:extLst>
          </p:cNvPr>
          <p:cNvSpPr/>
          <p:nvPr/>
        </p:nvSpPr>
        <p:spPr>
          <a:xfrm>
            <a:off x="6065800" y="4291007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TOTAL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72,08%</a:t>
            </a:r>
            <a:r>
              <a:rPr lang="pt-BR" sz="2000" dirty="0">
                <a:solidFill>
                  <a:schemeClr val="tx1"/>
                </a:solidFill>
              </a:rPr>
              <a:t> (14% + 58,08)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05E4209-324B-E1CB-DB64-79BF8753916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DADOS DO RPPS DE [...]/RS – caso concreto exemplificativo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3334D8-B622-00FA-D0AA-7124D02F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76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125718" y="4264254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MUNICÍPIO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PLANO EM REPARTIÇÃO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28%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DADOS DO RPPS DE [...] – caso concreto exemplificativo 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3676AD8-27BD-3077-CCE2-89AD71BC8E19}"/>
              </a:ext>
            </a:extLst>
          </p:cNvPr>
          <p:cNvSpPr/>
          <p:nvPr/>
        </p:nvSpPr>
        <p:spPr>
          <a:xfrm>
            <a:off x="1125718" y="3213958"/>
            <a:ext cx="969181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ATIVO/INATIVO/PENSIONISTA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3F8C328-BD3A-8C7A-69BB-5A8CD9186ADC}"/>
              </a:ext>
            </a:extLst>
          </p:cNvPr>
          <p:cNvSpPr/>
          <p:nvPr/>
        </p:nvSpPr>
        <p:spPr>
          <a:xfrm>
            <a:off x="1125718" y="2132127"/>
            <a:ext cx="9801148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COM REFORMA E SEGREGAÇÃO DA MASSA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C955E5-932D-87C3-3C77-172E60FAA80C}"/>
              </a:ext>
            </a:extLst>
          </p:cNvPr>
          <p:cNvSpPr/>
          <p:nvPr/>
        </p:nvSpPr>
        <p:spPr>
          <a:xfrm>
            <a:off x="6065800" y="4291007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MUNICÍPIO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PLANO EM CAPITALIZAÇÃO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16,5%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D8D5BF-D098-DDDE-7CC5-E193845D1CD7}"/>
              </a:ext>
            </a:extLst>
          </p:cNvPr>
          <p:cNvSpPr/>
          <p:nvPr/>
        </p:nvSpPr>
        <p:spPr>
          <a:xfrm>
            <a:off x="1125718" y="5314550"/>
            <a:ext cx="969181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APORTES AO PLANO EM REPARTIÇÃO QUANDO NECESSÁRIO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E0092-4082-0BCC-91EC-89F087C97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35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CaixaDeTexto 13">
            <a:extLst>
              <a:ext uri="{FF2B5EF4-FFF2-40B4-BE49-F238E27FC236}">
                <a16:creationId xmlns:a16="http://schemas.microsoft.com/office/drawing/2014/main" id="{CF9AFDC5-BB77-941B-0177-DC08D96DF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101409"/>
              </p:ext>
            </p:extLst>
          </p:nvPr>
        </p:nvGraphicFramePr>
        <p:xfrm flipH="1">
          <a:off x="1113487" y="2749284"/>
          <a:ext cx="9801148" cy="30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D3ACE10D-B77A-8BBC-E585-382439EDE19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0FE2C0-2DB0-5392-B672-A314728E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CaixaDeTexto 13">
            <a:extLst>
              <a:ext uri="{FF2B5EF4-FFF2-40B4-BE49-F238E27FC236}">
                <a16:creationId xmlns:a16="http://schemas.microsoft.com/office/drawing/2014/main" id="{CF9AFDC5-BB77-941B-0177-DC08D96DF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840479"/>
              </p:ext>
            </p:extLst>
          </p:nvPr>
        </p:nvGraphicFramePr>
        <p:xfrm flipH="1">
          <a:off x="1113487" y="2749284"/>
          <a:ext cx="9801148" cy="30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1DD3228F-2B6D-48C3-251F-C451004150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BCC882-ACDF-FF21-88C3-F2F8ECA42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36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CaixaDeTexto 13">
            <a:extLst>
              <a:ext uri="{FF2B5EF4-FFF2-40B4-BE49-F238E27FC236}">
                <a16:creationId xmlns:a16="http://schemas.microsoft.com/office/drawing/2014/main" id="{CF9AFDC5-BB77-941B-0177-DC08D96DF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685390"/>
              </p:ext>
            </p:extLst>
          </p:nvPr>
        </p:nvGraphicFramePr>
        <p:xfrm flipH="1">
          <a:off x="1113487" y="2749284"/>
          <a:ext cx="9801148" cy="30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C4C4800C-4670-702D-2BF8-B7EF854771B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3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F0B87C-1032-C5C9-860F-513C4436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8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86A49-7CEC-1DD4-2769-873D87A0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1">
            <a:extLst>
              <a:ext uri="{FF2B5EF4-FFF2-40B4-BE49-F238E27FC236}">
                <a16:creationId xmlns:a16="http://schemas.microsoft.com/office/drawing/2014/main" id="{D53716C2-3332-F25A-765E-EA6670399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F1216B9-6EF1-210A-559E-609ED02DE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63391"/>
              </p:ext>
            </p:extLst>
          </p:nvPr>
        </p:nvGraphicFramePr>
        <p:xfrm>
          <a:off x="926756" y="1945953"/>
          <a:ext cx="10338487" cy="388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3724FAF-606B-2F73-1370-516254215E16}"/>
              </a:ext>
            </a:extLst>
          </p:cNvPr>
          <p:cNvSpPr/>
          <p:nvPr/>
        </p:nvSpPr>
        <p:spPr>
          <a:xfrm>
            <a:off x="0" y="1325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1629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DADOS DO RPPS DE ROSÁRIO DO SUL - RS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9554F-3501-CD0B-4133-FD638B46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16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CaixaDeTexto 13">
            <a:extLst>
              <a:ext uri="{FF2B5EF4-FFF2-40B4-BE49-F238E27FC236}">
                <a16:creationId xmlns:a16="http://schemas.microsoft.com/office/drawing/2014/main" id="{CF9AFDC5-BB77-941B-0177-DC08D96DF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816510"/>
              </p:ext>
            </p:extLst>
          </p:nvPr>
        </p:nvGraphicFramePr>
        <p:xfrm flipH="1">
          <a:off x="1113487" y="2749284"/>
          <a:ext cx="9801148" cy="307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22241E21-6C4D-EE8A-5F74-DDB42640DDC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1812EA-CB69-1BA7-F3AC-E62D21E3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540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20B3B8-7E91-ABC1-979D-4294C8A1D1DA}"/>
              </a:ext>
            </a:extLst>
          </p:cNvPr>
          <p:cNvSpPr/>
          <p:nvPr/>
        </p:nvSpPr>
        <p:spPr>
          <a:xfrm>
            <a:off x="1081284" y="1554078"/>
            <a:ext cx="980114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SITUAÇÃO DO RPPS EM 31/12/2023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53F26EB-DA8C-6D78-F620-D49462925AB1}"/>
              </a:ext>
            </a:extLst>
          </p:cNvPr>
          <p:cNvSpPr/>
          <p:nvPr/>
        </p:nvSpPr>
        <p:spPr>
          <a:xfrm>
            <a:off x="1081284" y="2640958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RECURSO APLICADO</a:t>
            </a:r>
            <a:r>
              <a:rPr lang="pt-BR" sz="2000" dirty="0">
                <a:solidFill>
                  <a:schemeClr val="tx1"/>
                </a:solidFill>
              </a:rPr>
              <a:t> (set/2023)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R$ 37.603.53601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3339700-AFD1-4D69-85E8-EC4F7A70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AF70324-D991-58F5-5B5A-A752A9D76B51}"/>
              </a:ext>
            </a:extLst>
          </p:cNvPr>
          <p:cNvSpPr/>
          <p:nvPr/>
        </p:nvSpPr>
        <p:spPr>
          <a:xfrm>
            <a:off x="6125343" y="2626670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PASSIVO</a:t>
            </a:r>
            <a:r>
              <a:rPr lang="pt-BR" sz="2000" dirty="0">
                <a:solidFill>
                  <a:schemeClr val="tx1"/>
                </a:solidFill>
              </a:rPr>
              <a:t> (dez/2023)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R$ 16.206.330,70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2FF10B-AE57-23DD-3DBB-6A71EFC708A3}"/>
              </a:ext>
            </a:extLst>
          </p:cNvPr>
          <p:cNvSpPr/>
          <p:nvPr/>
        </p:nvSpPr>
        <p:spPr>
          <a:xfrm>
            <a:off x="1075908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PATRONAL NORMAL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18,16%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C186E98-C295-D00E-29C2-FB31015A9FA8}"/>
              </a:ext>
            </a:extLst>
          </p:cNvPr>
          <p:cNvSpPr/>
          <p:nvPr/>
        </p:nvSpPr>
        <p:spPr>
          <a:xfrm>
            <a:off x="6125343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PATRONAL SUPLEMENTAR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13,76 % (em evolução) até 2053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D676476-1239-CAAE-292A-0BA459176BF3}"/>
              </a:ext>
            </a:extLst>
          </p:cNvPr>
          <p:cNvSpPr/>
          <p:nvPr/>
        </p:nvSpPr>
        <p:spPr>
          <a:xfrm>
            <a:off x="1075908" y="482900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ATIVOS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154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C6E71E-07F4-2D16-1173-9E05D1B601D6}"/>
              </a:ext>
            </a:extLst>
          </p:cNvPr>
          <p:cNvSpPr/>
          <p:nvPr/>
        </p:nvSpPr>
        <p:spPr>
          <a:xfrm>
            <a:off x="6125343" y="482900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APOSENTADOS/PENSIONISTAS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44/5 (dez/2023)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74363A-B8B1-591F-27E0-794AB7F80EE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5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256A632-7D4A-4B9F-95A2-8B42ED992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632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D25D4-0CB0-D7B2-8DE1-647E41F1D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854940F-FD69-967C-6388-AE211F6460AE}"/>
              </a:ext>
            </a:extLst>
          </p:cNvPr>
          <p:cNvSpPr/>
          <p:nvPr/>
        </p:nvSpPr>
        <p:spPr>
          <a:xfrm>
            <a:off x="1389397" y="2031156"/>
            <a:ext cx="980114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SITUAÇÃO </a:t>
            </a:r>
            <a:r>
              <a:rPr lang="pt-BR" sz="2000" b="1" u="sng" dirty="0">
                <a:solidFill>
                  <a:schemeClr val="tx1"/>
                </a:solidFill>
              </a:rPr>
              <a:t>COM REFORMA</a:t>
            </a:r>
            <a:endParaRPr lang="pt-BR" sz="20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- PROJEÇÃO DO CENÁRIO IV -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446598-AE0F-0CC1-7D69-A9E8FA53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DE15AB7-38F9-EF6E-2BD4-AE3DEE236C4A}"/>
              </a:ext>
            </a:extLst>
          </p:cNvPr>
          <p:cNvSpPr/>
          <p:nvPr/>
        </p:nvSpPr>
        <p:spPr>
          <a:xfrm>
            <a:off x="1384044" y="3103748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PASSIVO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R$ 14.193.415,76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C836E6D-276E-41F5-0DC5-65D659477E26}"/>
              </a:ext>
            </a:extLst>
          </p:cNvPr>
          <p:cNvSpPr/>
          <p:nvPr/>
        </p:nvSpPr>
        <p:spPr>
          <a:xfrm>
            <a:off x="1384044" y="4176340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DIFERENÇA A MENOR EM RELAÇÃO AO PASSIVO ATUAL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R$ 2.012.914,94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FF838D6-7318-A0BE-1A83-3BEC7F90995E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5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6455E4-27ED-05D8-F26C-E920C66C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632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5141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BA226-4C84-2BC9-6669-5CF859181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97BEC29-41AC-64BA-C822-866E5DC0C743}"/>
              </a:ext>
            </a:extLst>
          </p:cNvPr>
          <p:cNvSpPr/>
          <p:nvPr/>
        </p:nvSpPr>
        <p:spPr>
          <a:xfrm>
            <a:off x="1389397" y="2031156"/>
            <a:ext cx="980114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SITUAÇÃO </a:t>
            </a:r>
            <a:r>
              <a:rPr lang="pt-BR" sz="2000" b="1" u="sng" dirty="0">
                <a:solidFill>
                  <a:schemeClr val="tx1"/>
                </a:solidFill>
              </a:rPr>
              <a:t>SEM REFORMA </a:t>
            </a:r>
            <a:r>
              <a:rPr lang="pt-BR" sz="2000" b="1" dirty="0">
                <a:solidFill>
                  <a:schemeClr val="tx1"/>
                </a:solidFill>
              </a:rPr>
              <a:t>DO RPPS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- PROJEÇÃO DIANTE DA APROVAÇÃO DA PEC 66/2023 -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8EE88F-6261-5D44-4614-DCC23A38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1635F48-110A-B101-C439-A75F7FC96E6D}"/>
              </a:ext>
            </a:extLst>
          </p:cNvPr>
          <p:cNvSpPr/>
          <p:nvPr/>
        </p:nvSpPr>
        <p:spPr>
          <a:xfrm>
            <a:off x="1384044" y="3103748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PASSIVO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R$ 443.367,36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73DDF43-5C7D-8568-640D-AF366B0D68D7}"/>
              </a:ext>
            </a:extLst>
          </p:cNvPr>
          <p:cNvSpPr/>
          <p:nvPr/>
        </p:nvSpPr>
        <p:spPr>
          <a:xfrm>
            <a:off x="1384044" y="4176340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DIFERENÇA A MENOR EM RELAÇÃO AO PASSIVO ATUAL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</a:rPr>
              <a:t>R$ 15.762.963,34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389C2D9-6960-A305-C8D4-33415B9DFF01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5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C5D5730-7A55-6E85-BF73-9A91F367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632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543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A20B3B8-7E91-ABC1-979D-4294C8A1D1DA}"/>
              </a:ext>
            </a:extLst>
          </p:cNvPr>
          <p:cNvSpPr/>
          <p:nvPr/>
        </p:nvSpPr>
        <p:spPr>
          <a:xfrm>
            <a:off x="1081284" y="1554078"/>
            <a:ext cx="980114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SITUAÇÃO ATUAL DO RPPS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53F26EB-DA8C-6D78-F620-D49462925AB1}"/>
              </a:ext>
            </a:extLst>
          </p:cNvPr>
          <p:cNvSpPr/>
          <p:nvPr/>
        </p:nvSpPr>
        <p:spPr>
          <a:xfrm>
            <a:off x="1081283" y="2640958"/>
            <a:ext cx="9795795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RECURSO APLICADO</a:t>
            </a:r>
            <a:r>
              <a:rPr lang="pt-BR" sz="2000">
                <a:solidFill>
                  <a:schemeClr val="tx1"/>
                </a:solidFill>
              </a:rPr>
              <a:t> (</a:t>
            </a:r>
            <a:r>
              <a:rPr lang="pt-BR" sz="2000" err="1">
                <a:solidFill>
                  <a:schemeClr val="tx1"/>
                </a:solidFill>
              </a:rPr>
              <a:t>nov</a:t>
            </a:r>
            <a:r>
              <a:rPr lang="pt-BR" sz="2000">
                <a:solidFill>
                  <a:schemeClr val="tx1"/>
                </a:solidFill>
              </a:rPr>
              <a:t>/2024)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R$ 37.603.536,01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3339700-AFD1-4D69-85E8-EC4F7A70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52FF10B-AE57-23DD-3DBB-6A71EFC708A3}"/>
              </a:ext>
            </a:extLst>
          </p:cNvPr>
          <p:cNvSpPr/>
          <p:nvPr/>
        </p:nvSpPr>
        <p:spPr>
          <a:xfrm>
            <a:off x="1075908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PATRONAL NORMAL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C186E98-C295-D00E-29C2-FB31015A9FA8}"/>
              </a:ext>
            </a:extLst>
          </p:cNvPr>
          <p:cNvSpPr/>
          <p:nvPr/>
        </p:nvSpPr>
        <p:spPr>
          <a:xfrm>
            <a:off x="6125343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PATRONAL SUPLEMENTAR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  <a:highlight>
                  <a:srgbClr val="FFFF00"/>
                </a:highlight>
              </a:rPr>
              <a:t>9,22 %</a:t>
            </a:r>
            <a:r>
              <a:rPr lang="pt-BR" sz="2000">
                <a:solidFill>
                  <a:schemeClr val="tx1"/>
                </a:solidFill>
              </a:rPr>
              <a:t> até 2054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D676476-1239-CAAE-292A-0BA459176BF3}"/>
              </a:ext>
            </a:extLst>
          </p:cNvPr>
          <p:cNvSpPr/>
          <p:nvPr/>
        </p:nvSpPr>
        <p:spPr>
          <a:xfrm>
            <a:off x="1075908" y="482900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ATIVOS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222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C6E71E-07F4-2D16-1173-9E05D1B601D6}"/>
              </a:ext>
            </a:extLst>
          </p:cNvPr>
          <p:cNvSpPr/>
          <p:nvPr/>
        </p:nvSpPr>
        <p:spPr>
          <a:xfrm>
            <a:off x="6125343" y="482900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APOSENTADOS/PENSIONISTAS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71/8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0D1807A-E97E-AE3C-0A12-26B91343A77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F85243F-CF96-7199-CDF7-AB086DDD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632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6630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FB7C6-E1CD-3839-3CED-A6C71CE4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13D3FA2-3E1E-1853-6088-ACD5039C05B7}"/>
              </a:ext>
            </a:extLst>
          </p:cNvPr>
          <p:cNvSpPr/>
          <p:nvPr/>
        </p:nvSpPr>
        <p:spPr>
          <a:xfrm>
            <a:off x="1081284" y="1554078"/>
            <a:ext cx="980114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SITUAÇÃO PROJETADA  EM </a:t>
            </a:r>
            <a:r>
              <a:rPr lang="pt-BR" sz="2000" b="1" u="sng" dirty="0">
                <a:solidFill>
                  <a:schemeClr val="tx1"/>
                </a:solidFill>
              </a:rPr>
              <a:t>DEZEMBRO DE 2023</a:t>
            </a:r>
          </a:p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SEM REFORMA DA PREVIDÊNCIA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0AF3CEB-858A-2A4E-4D35-13740DC1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337E51D-6C50-6D03-E34B-478DC4BCA8E5}"/>
              </a:ext>
            </a:extLst>
          </p:cNvPr>
          <p:cNvSpPr/>
          <p:nvPr/>
        </p:nvSpPr>
        <p:spPr>
          <a:xfrm>
            <a:off x="1075908" y="2626670"/>
            <a:ext cx="9801171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PASSIVO</a:t>
            </a:r>
            <a:r>
              <a:rPr lang="pt-BR" sz="2000">
                <a:solidFill>
                  <a:schemeClr val="tx1"/>
                </a:solidFill>
              </a:rPr>
              <a:t> (dez/2023)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R$ 36.107.873,29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3A42BFE-1159-9846-01E4-49520A123D76}"/>
              </a:ext>
            </a:extLst>
          </p:cNvPr>
          <p:cNvSpPr/>
          <p:nvPr/>
        </p:nvSpPr>
        <p:spPr>
          <a:xfrm>
            <a:off x="1075908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PATRONAL NORMAL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628BC57-0B02-61BC-AF39-F88534F446CA}"/>
              </a:ext>
            </a:extLst>
          </p:cNvPr>
          <p:cNvSpPr/>
          <p:nvPr/>
        </p:nvSpPr>
        <p:spPr>
          <a:xfrm>
            <a:off x="6125343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PATRONAL SUPLEMENTAR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15,22%</a:t>
            </a:r>
            <a:r>
              <a:rPr lang="pt-BR" sz="2000" dirty="0">
                <a:solidFill>
                  <a:schemeClr val="tx1"/>
                </a:solidFill>
              </a:rPr>
              <a:t> em 2025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22,99%</a:t>
            </a:r>
            <a:r>
              <a:rPr lang="pt-BR" sz="2000" dirty="0">
                <a:solidFill>
                  <a:schemeClr val="tx1"/>
                </a:solidFill>
              </a:rPr>
              <a:t>  até 2056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516916-FDA7-5FE3-9555-4968A29C467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6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F751DB-0631-C7AA-5A03-A75DDE840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632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9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F1F8-28AF-68F6-2A35-665AD0567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DA11AAD-CA8A-48B4-39F5-2AB6E68144D8}"/>
              </a:ext>
            </a:extLst>
          </p:cNvPr>
          <p:cNvSpPr/>
          <p:nvPr/>
        </p:nvSpPr>
        <p:spPr>
          <a:xfrm>
            <a:off x="1081284" y="1554078"/>
            <a:ext cx="980114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SITUAÇÃO PROJETADA EM </a:t>
            </a:r>
            <a:r>
              <a:rPr lang="pt-BR" sz="2000" b="1" u="sng" dirty="0">
                <a:solidFill>
                  <a:schemeClr val="tx1"/>
                </a:solidFill>
              </a:rPr>
              <a:t>MAIO DE 2024</a:t>
            </a:r>
          </a:p>
          <a:p>
            <a:pPr algn="ctr"/>
            <a:r>
              <a:rPr lang="pt-BR" sz="2000" b="1" u="sng" dirty="0">
                <a:solidFill>
                  <a:schemeClr val="tx1"/>
                </a:solidFill>
              </a:rPr>
              <a:t>SEM REFORMA DA PREVIDÊNCIA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46495F-2F53-92CD-89EB-D48D4030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8A8F42B-8FF4-FC4B-434A-8FBA6701E21C}"/>
              </a:ext>
            </a:extLst>
          </p:cNvPr>
          <p:cNvSpPr/>
          <p:nvPr/>
        </p:nvSpPr>
        <p:spPr>
          <a:xfrm>
            <a:off x="1075908" y="2626670"/>
            <a:ext cx="9801171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PASSIVO</a:t>
            </a:r>
            <a:r>
              <a:rPr lang="pt-BR" sz="2000">
                <a:solidFill>
                  <a:schemeClr val="tx1"/>
                </a:solidFill>
              </a:rPr>
              <a:t> (maio/2024)</a:t>
            </a:r>
          </a:p>
          <a:p>
            <a:pPr algn="ctr"/>
            <a:r>
              <a:rPr lang="pt-BR" sz="2000">
                <a:solidFill>
                  <a:schemeClr val="tx1"/>
                </a:solidFill>
              </a:rPr>
              <a:t>R$ 40.930.125,45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537E23A-F347-A2BC-296C-349F1EB859F5}"/>
              </a:ext>
            </a:extLst>
          </p:cNvPr>
          <p:cNvSpPr/>
          <p:nvPr/>
        </p:nvSpPr>
        <p:spPr>
          <a:xfrm>
            <a:off x="1075908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PATRONAL NORMAL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E259B22-643C-E508-6AFD-B0F34CFDE03C}"/>
              </a:ext>
            </a:extLst>
          </p:cNvPr>
          <p:cNvSpPr/>
          <p:nvPr/>
        </p:nvSpPr>
        <p:spPr>
          <a:xfrm>
            <a:off x="6125343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PATRONAL SUPLEMENTAR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20,50%</a:t>
            </a:r>
            <a:r>
              <a:rPr lang="pt-BR" sz="2000" dirty="0">
                <a:solidFill>
                  <a:schemeClr val="tx1"/>
                </a:solidFill>
              </a:rPr>
              <a:t> em 2025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30,50%</a:t>
            </a:r>
            <a:r>
              <a:rPr lang="pt-BR" sz="2000" dirty="0">
                <a:solidFill>
                  <a:schemeClr val="tx1"/>
                </a:solidFill>
              </a:rPr>
              <a:t>  em 2026 </a:t>
            </a:r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e 34,06% </a:t>
            </a:r>
            <a:r>
              <a:rPr lang="pt-BR" sz="2000" dirty="0">
                <a:solidFill>
                  <a:schemeClr val="tx1"/>
                </a:solidFill>
              </a:rPr>
              <a:t>até 2056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0F35F5-AB7C-3087-EE45-79700B27A80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6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583983-B4B9-85B7-5498-AA1C85BF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632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200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A1586-80C1-F1F9-5E47-AE01057B7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565AB51-E312-1C10-A5DE-3AA5683A2496}"/>
              </a:ext>
            </a:extLst>
          </p:cNvPr>
          <p:cNvSpPr/>
          <p:nvPr/>
        </p:nvSpPr>
        <p:spPr>
          <a:xfrm>
            <a:off x="1081284" y="1554078"/>
            <a:ext cx="9801148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SITUAÇÃO PROJETADA </a:t>
            </a:r>
            <a:r>
              <a:rPr lang="pt-BR" sz="2000" b="1" u="sng">
                <a:solidFill>
                  <a:schemeClr val="tx1"/>
                </a:solidFill>
              </a:rPr>
              <a:t>COM REFORMA DA PREVIDÊNCIA</a:t>
            </a:r>
          </a:p>
          <a:p>
            <a:pPr algn="ctr"/>
            <a:r>
              <a:rPr lang="pt-BR" sz="2000" b="1">
                <a:solidFill>
                  <a:schemeClr val="tx1"/>
                </a:solidFill>
              </a:rPr>
              <a:t>- CENÁRIO 2 DO CÁLCULO ATUARIAL -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EB76ED-BC03-81B6-ADE3-CA3E48FB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CDC716F-C475-E3FF-709D-BD584207AAC5}"/>
              </a:ext>
            </a:extLst>
          </p:cNvPr>
          <p:cNvSpPr/>
          <p:nvPr/>
        </p:nvSpPr>
        <p:spPr>
          <a:xfrm>
            <a:off x="1075909" y="2626670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PASSIVO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R$ 32.785.492,13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2D0C13-E3FE-9561-1471-CB9BE01D64D5}"/>
              </a:ext>
            </a:extLst>
          </p:cNvPr>
          <p:cNvSpPr/>
          <p:nvPr/>
        </p:nvSpPr>
        <p:spPr>
          <a:xfrm>
            <a:off x="1075908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ALÍQUOTA PATRONAL NORMAL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54C9CE-823D-D355-5108-DFE3B3DFA602}"/>
              </a:ext>
            </a:extLst>
          </p:cNvPr>
          <p:cNvSpPr/>
          <p:nvPr/>
        </p:nvSpPr>
        <p:spPr>
          <a:xfrm>
            <a:off x="6125343" y="3742126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PATRONAL SUPLEMENTAR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11,25%</a:t>
            </a:r>
            <a:r>
              <a:rPr lang="pt-BR" sz="2000" dirty="0">
                <a:solidFill>
                  <a:schemeClr val="tx1"/>
                </a:solidFill>
              </a:rPr>
              <a:t> em 2025, </a:t>
            </a:r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13,30%</a:t>
            </a:r>
            <a:r>
              <a:rPr lang="pt-BR" sz="2000" dirty="0">
                <a:solidFill>
                  <a:schemeClr val="tx1"/>
                </a:solidFill>
              </a:rPr>
              <a:t> em 2026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17,85% </a:t>
            </a:r>
            <a:r>
              <a:rPr lang="pt-BR" sz="2000" dirty="0">
                <a:solidFill>
                  <a:schemeClr val="tx1"/>
                </a:solidFill>
              </a:rPr>
              <a:t>  em 2027 </a:t>
            </a:r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e 22,70%  </a:t>
            </a:r>
            <a:r>
              <a:rPr lang="pt-BR" sz="2000" dirty="0">
                <a:solidFill>
                  <a:schemeClr val="tx1"/>
                </a:solidFill>
              </a:rPr>
              <a:t>até 2065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02FE863-EE2A-AE5D-43C8-C607E7273BD0}"/>
              </a:ext>
            </a:extLst>
          </p:cNvPr>
          <p:cNvSpPr/>
          <p:nvPr/>
        </p:nvSpPr>
        <p:spPr>
          <a:xfrm>
            <a:off x="6125343" y="2658674"/>
            <a:ext cx="4751736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REDUÇÃO DO PASSIVO</a:t>
            </a:r>
            <a:endParaRPr lang="pt-BR" sz="2000">
              <a:solidFill>
                <a:schemeClr val="tx1"/>
              </a:solidFill>
            </a:endParaRPr>
          </a:p>
          <a:p>
            <a:pPr algn="ctr"/>
            <a:r>
              <a:rPr lang="pt-BR" sz="2000">
                <a:solidFill>
                  <a:schemeClr val="tx1"/>
                </a:solidFill>
              </a:rPr>
              <a:t>R$ 8.144.633,32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28421BF-B8CE-EC53-79C0-AB9B8868837E}"/>
              </a:ext>
            </a:extLst>
          </p:cNvPr>
          <p:cNvSpPr/>
          <p:nvPr/>
        </p:nvSpPr>
        <p:spPr>
          <a:xfrm>
            <a:off x="1075908" y="4872534"/>
            <a:ext cx="9801148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ALÍQUOTA EM COMPARAÇÃO COM O PASSIVO DE MAIO DE 2024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34,06%</a:t>
            </a:r>
            <a:r>
              <a:rPr lang="pt-BR" sz="2000" dirty="0">
                <a:solidFill>
                  <a:schemeClr val="tx1"/>
                </a:solidFill>
              </a:rPr>
              <a:t> (sem reforma) - </a:t>
            </a:r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22,07%</a:t>
            </a:r>
            <a:r>
              <a:rPr lang="pt-BR" sz="2000" dirty="0">
                <a:solidFill>
                  <a:schemeClr val="tx1"/>
                </a:solidFill>
              </a:rPr>
              <a:t> (com reforma) = </a:t>
            </a:r>
            <a:r>
              <a:rPr lang="pt-BR" sz="2000" b="1" dirty="0">
                <a:solidFill>
                  <a:schemeClr val="tx1"/>
                </a:solidFill>
              </a:rPr>
              <a:t>REDUÇÃO DE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11,99%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9672EF-076B-5F6D-7562-1B41CD0FDCA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DADOS DO RPPS DE [...]/RS – caso concreto exemplificativo 6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DBFDE70-C4B1-6979-C6ED-22953EE4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5632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827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7A1C1-341B-8CFF-E8E0-6BA1E296B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777885D-A195-B625-0450-4D1072A0C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EAC073D-DDB9-FEF7-5ECD-1048C6CA9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47DC61-6100-008D-0246-D494CCEED0CA}"/>
              </a:ext>
            </a:extLst>
          </p:cNvPr>
          <p:cNvSpPr txBox="1"/>
          <p:nvPr/>
        </p:nvSpPr>
        <p:spPr>
          <a:xfrm>
            <a:off x="1194968" y="2460387"/>
            <a:ext cx="4114801" cy="350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Obrigado</a:t>
            </a:r>
            <a:endParaRPr lang="en-US" sz="4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atenção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AA8075-E3CC-3D14-630A-EB15CFBD4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3330146"/>
            <a:ext cx="2095775" cy="17689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7664354-82FB-E091-7818-C1460934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506" y="765171"/>
            <a:ext cx="1893739" cy="1879815"/>
          </a:xfrm>
          <a:prstGeom prst="rect">
            <a:avLst/>
          </a:prstGeom>
        </p:spPr>
      </p:pic>
      <p:pic>
        <p:nvPicPr>
          <p:cNvPr id="1026" name="Picture 2" descr="Rosáro do Sul">
            <a:extLst>
              <a:ext uri="{FF2B5EF4-FFF2-40B4-BE49-F238E27FC236}">
                <a16:creationId xmlns:a16="http://schemas.microsoft.com/office/drawing/2014/main" id="{8FB5F5EE-45F4-6441-4B4D-599AF48A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6301" y="5289972"/>
            <a:ext cx="2699032" cy="5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3EC1F1-AE1E-C2ED-6B33-110FF7D91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1">
            <a:extLst>
              <a:ext uri="{FF2B5EF4-FFF2-40B4-BE49-F238E27FC236}">
                <a16:creationId xmlns:a16="http://schemas.microsoft.com/office/drawing/2014/main" id="{F3A992F9-06B3-E374-7B8A-5814A6E8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A2F7C34-2F4F-5202-7579-C25FFAD5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934882"/>
              </p:ext>
            </p:extLst>
          </p:nvPr>
        </p:nvGraphicFramePr>
        <p:xfrm>
          <a:off x="1648329" y="1803539"/>
          <a:ext cx="8895341" cy="40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B9FCDA14-28BA-2F5E-E0D4-BF0C4F07C4A7}"/>
              </a:ext>
            </a:extLst>
          </p:cNvPr>
          <p:cNvSpPr/>
          <p:nvPr/>
        </p:nvSpPr>
        <p:spPr>
          <a:xfrm>
            <a:off x="0" y="1325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1629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DADOS DO RPPS DE ROSÁRIO DO SUL - RS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276C4-D171-5FF8-E7FF-BA694F27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1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859330-E36C-A641-B485-8E9A5E09F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1">
            <a:extLst>
              <a:ext uri="{FF2B5EF4-FFF2-40B4-BE49-F238E27FC236}">
                <a16:creationId xmlns:a16="http://schemas.microsoft.com/office/drawing/2014/main" id="{A5265EA2-D01A-D34B-76B6-4C447B789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59699C9-C066-B4D1-1165-EBE3105BE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273618"/>
              </p:ext>
            </p:extLst>
          </p:nvPr>
        </p:nvGraphicFramePr>
        <p:xfrm>
          <a:off x="1391551" y="1915297"/>
          <a:ext cx="9408898" cy="3908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B9583BF-2673-A622-79F4-5FAE49CF66A8}"/>
              </a:ext>
            </a:extLst>
          </p:cNvPr>
          <p:cNvSpPr/>
          <p:nvPr/>
        </p:nvSpPr>
        <p:spPr>
          <a:xfrm>
            <a:off x="0" y="1325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rgbClr val="1629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DADOS DO RPPS DE ROSÁRIO DO SUL - RS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CC7A4-48C5-3CEC-EA14-BF431B1E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0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EQUILÍBRIO FINANCEIRO E ATUARIAL DOS RPPS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PRINCÍPIO CONSTITUCIONAL – a partir da EC 20/1998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424332" y="5657671"/>
            <a:ext cx="7343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princípio constitucional </a:t>
            </a:r>
            <a:r>
              <a:rPr kumimoji="0" lang="pt-BR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explícito</a:t>
            </a: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partir da EC 20/1998 e que deve ser tratado como verdadeira </a:t>
            </a:r>
            <a:r>
              <a:rPr kumimoji="0" lang="pt-BR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Política Pública de Estado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02952" y="2239595"/>
            <a:ext cx="103860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40. O regime próprio de previdência social dos servidores titulares de cargos efetivos </a:t>
            </a:r>
            <a:r>
              <a:rPr kumimoji="0" lang="pt-BR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terá caráter contributivo e solidário</a:t>
            </a:r>
            <a:r>
              <a:rPr kumimoji="0" lang="pt-B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mediante contribuição do respectivo ente federativo, de servidores ativos, de aposentados e de pensionistas, observados critérios que preservem 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equilíbrio financeiro e atuarial</a:t>
            </a: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4" name="Seta: para Baixo 23"/>
          <p:cNvSpPr/>
          <p:nvPr/>
        </p:nvSpPr>
        <p:spPr>
          <a:xfrm>
            <a:off x="5709468" y="4819832"/>
            <a:ext cx="773058" cy="350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77945-E242-4403-008B-8965699D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7700" y="1301"/>
            <a:ext cx="966368" cy="9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42E6F8E99D547932347400F8A4643" ma:contentTypeVersion="16" ma:contentTypeDescription="Crie um novo documento." ma:contentTypeScope="" ma:versionID="3e07038bb6566c824baf1f72ba03d82e">
  <xsd:schema xmlns:xsd="http://www.w3.org/2001/XMLSchema" xmlns:xs="http://www.w3.org/2001/XMLSchema" xmlns:p="http://schemas.microsoft.com/office/2006/metadata/properties" xmlns:ns2="6895757c-a34f-4682-aba1-6b8a1e936109" xmlns:ns3="ff5be268-706f-4c28-ab3b-84e3344dd248" targetNamespace="http://schemas.microsoft.com/office/2006/metadata/properties" ma:root="true" ma:fieldsID="dfae709ca811aa64357116a19ed92686" ns2:_="" ns3:_="">
    <xsd:import namespace="6895757c-a34f-4682-aba1-6b8a1e936109"/>
    <xsd:import namespace="ff5be268-706f-4c28-ab3b-84e3344dd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J_x00da_LIOC_x00c9_SARFUCILINIPAU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95757c-a34f-4682-aba1-6b8a1e936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31a15f92-5b47-4215-87b2-1170ea39a2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J_x00da_LIOC_x00c9_SARFUCILINIPAUSE" ma:index="23" nillable="true" ma:displayName="JÚLIO CÉSAR  FUCILINI PAUSE" ma:format="Hyperlink" ma:internalName="J_x00da_LIOC_x00c9_SARFUCILINIPAU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be268-706f-4c28-ab3b-84e3344dd24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3208340-8ade-49de-ab85-72a4f53c27e2}" ma:internalName="TaxCatchAll" ma:showField="CatchAllData" ma:web="ff5be268-706f-4c28-ab3b-84e3344dd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95757c-a34f-4682-aba1-6b8a1e936109">
      <Terms xmlns="http://schemas.microsoft.com/office/infopath/2007/PartnerControls"/>
    </lcf76f155ced4ddcb4097134ff3c332f>
    <TaxCatchAll xmlns="ff5be268-706f-4c28-ab3b-84e3344dd248" xsi:nil="true"/>
    <J_x00da_LIOC_x00c9_SARFUCILINIPAUSE xmlns="6895757c-a34f-4682-aba1-6b8a1e936109">
      <Url xsi:nil="true"/>
      <Description xsi:nil="true"/>
    </J_x00da_LIOC_x00c9_SARFUCILINIPAUSE>
  </documentManagement>
</p:properties>
</file>

<file path=customXml/itemProps1.xml><?xml version="1.0" encoding="utf-8"?>
<ds:datastoreItem xmlns:ds="http://schemas.openxmlformats.org/officeDocument/2006/customXml" ds:itemID="{CAA8DA59-FB75-453F-8D15-58FF7921A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6995FB-5243-47EC-86E0-02A22599A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95757c-a34f-4682-aba1-6b8a1e936109"/>
    <ds:schemaRef ds:uri="ff5be268-706f-4c28-ab3b-84e3344dd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CF4D69-E016-4FD3-8CF6-14D3E49BE4CB}">
  <ds:schemaRefs>
    <ds:schemaRef ds:uri="http://purl.org/dc/elements/1.1/"/>
    <ds:schemaRef ds:uri="6895757c-a34f-4682-aba1-6b8a1e936109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ff5be268-706f-4c28-ab3b-84e3344dd248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2811</Words>
  <Application>Microsoft Office PowerPoint</Application>
  <PresentationFormat>Widescreen</PresentationFormat>
  <Paragraphs>424</Paragraphs>
  <Slides>68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68</vt:i4>
      </vt:variant>
    </vt:vector>
  </HeadingPairs>
  <TitlesOfParts>
    <vt:vector size="84" baseType="lpstr">
      <vt:lpstr>Meiryo</vt:lpstr>
      <vt:lpstr>Aptos</vt:lpstr>
      <vt:lpstr>Aptos Display</vt:lpstr>
      <vt:lpstr>Arial</vt:lpstr>
      <vt:lpstr>Calibri</vt:lpstr>
      <vt:lpstr>Calibri Light</vt:lpstr>
      <vt:lpstr>rawline</vt:lpstr>
      <vt:lpstr>robotoregular</vt:lpstr>
      <vt:lpstr>Slack-Lato</vt:lpstr>
      <vt:lpstr>Wingdings</vt:lpstr>
      <vt:lpstr>Tema do Office</vt:lpstr>
      <vt:lpstr>1_Tema do Office</vt:lpstr>
      <vt:lpstr>Office Theme</vt:lpstr>
      <vt:lpstr>2_Tema do Office</vt:lpstr>
      <vt:lpstr>3_Tema do Office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Exigências formais para exercer o exercício da prerrogativa e efetivação da reforma em âmbito municipal</vt:lpstr>
      <vt:lpstr>Apresentação do PowerPoint</vt:lpstr>
      <vt:lpstr>Apresentação do PowerPoint</vt:lpstr>
      <vt:lpstr>Extratos do texto aprovado no Senado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Quantos entes já fizeram a reforma? - Municípios: 791, Estados: 21, Capitais 11 -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DPM</dc:creator>
  <cp:keywords>DPM</cp:keywords>
  <cp:lastModifiedBy>Cliente</cp:lastModifiedBy>
  <cp:revision>12</cp:revision>
  <cp:lastPrinted>2023-04-03T12:59:21Z</cp:lastPrinted>
  <dcterms:created xsi:type="dcterms:W3CDTF">2019-05-07T10:57:02Z</dcterms:created>
  <dcterms:modified xsi:type="dcterms:W3CDTF">2025-04-22T10:36:06Z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0x01010097442E6F8E99D547932347400F8A4643</vt:lpwstr>
  </property>
  <property fmtid="{D5CDD505-2E9C-101B-9397-08002B2CF9AE}" pid="3" name="Order">
    <vt:r8>20002200</vt:r8>
  </property>
  <property fmtid="{D5CDD505-2E9C-101B-9397-08002B2CF9AE}" pid="4" name="MediaServiceImageTags">
    <vt:lpwstr/>
  </property>
</Properties>
</file>